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5"/>
  </p:notesMasterIdLst>
  <p:sldIdLst>
    <p:sldId id="2105" r:id="rId2"/>
    <p:sldId id="3178" r:id="rId3"/>
    <p:sldId id="3194" r:id="rId4"/>
    <p:sldId id="3114" r:id="rId5"/>
    <p:sldId id="3167" r:id="rId6"/>
    <p:sldId id="3168" r:id="rId7"/>
    <p:sldId id="3179" r:id="rId8"/>
    <p:sldId id="2011" r:id="rId9"/>
    <p:sldId id="3171" r:id="rId10"/>
    <p:sldId id="3183" r:id="rId11"/>
    <p:sldId id="3169" r:id="rId12"/>
    <p:sldId id="3181" r:id="rId13"/>
    <p:sldId id="3184" r:id="rId14"/>
    <p:sldId id="3172" r:id="rId15"/>
    <p:sldId id="3187" r:id="rId16"/>
    <p:sldId id="3188" r:id="rId17"/>
    <p:sldId id="3192" r:id="rId18"/>
    <p:sldId id="3175" r:id="rId19"/>
    <p:sldId id="3177" r:id="rId20"/>
    <p:sldId id="3186" r:id="rId21"/>
    <p:sldId id="3190" r:id="rId22"/>
    <p:sldId id="3191" r:id="rId23"/>
    <p:sldId id="3193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8F00"/>
    <a:srgbClr val="004000"/>
    <a:srgbClr val="009193"/>
    <a:srgbClr val="4E8F00"/>
    <a:srgbClr val="0432FF"/>
    <a:srgbClr val="FF7E79"/>
    <a:srgbClr val="521B93"/>
    <a:srgbClr val="D5FC79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9658"/>
  </p:normalViewPr>
  <p:slideViewPr>
    <p:cSldViewPr snapToGrid="0" snapToObjects="1">
      <p:cViewPr varScale="1">
        <p:scale>
          <a:sx n="92" d="100"/>
          <a:sy n="92" d="100"/>
        </p:scale>
        <p:origin x="192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C840-1276-6B4F-8604-7EE6E066B4F8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D5D7F-D110-D14A-B0DD-305779BF2E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78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FFCF-9689-8758-5081-01E03647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DAF08BE-274E-4000-1A68-A31EB7AA4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9192767-71E7-CF11-3DEA-1BBDCC28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0B8F77-FC29-24AB-3921-D0637A7D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D5D7F-D110-D14A-B0DD-305779BF2E8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1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D5D7F-D110-D14A-B0DD-305779BF2E8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26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0450"/>
          </a:xfrm>
          <a:solidFill>
            <a:srgbClr val="011893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063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標準スライド_ロゴ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FBDB9AF5-D845-784E-9C1F-B7AD85A841D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chemeClr val="tx1"/>
          </a:solidFill>
        </p:spPr>
        <p:txBody>
          <a:bodyPr vert="horz" lIns="792000" tIns="45720" rIns="792000" bIns="45720" rtlCol="0" anchor="ctr">
            <a:normAutofit/>
          </a:bodyPr>
          <a:lstStyle>
            <a:lvl1pPr marL="133350" indent="0" algn="l" defTabSz="457200" rtl="0" eaLnBrk="1" latinLnBrk="0" hangingPunct="1">
              <a:spcBef>
                <a:spcPct val="0"/>
              </a:spcBef>
              <a:buNone/>
              <a:tabLst/>
              <a:defRPr kumimoji="1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898891F-5647-B346-9126-050BE28A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18488" cy="1117600"/>
          </a:xfrm>
          <a:solidFill>
            <a:schemeClr val="tx1"/>
          </a:solidFill>
        </p:spPr>
        <p:txBody>
          <a:bodyPr lIns="72000" rIns="72000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21CC19-FFF3-354E-BEF3-60754AA40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4D956-97B4-0F42-97EB-56A02ED5B12D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6535A2-04BC-0043-B2E0-8D7147C6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理化学研究所 砂川玄志郎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51D583D-CE80-3444-AC0C-DC9EEC741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72334" y="195890"/>
            <a:ext cx="457200" cy="7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30802"/>
          </a:xfrm>
        </p:spPr>
        <p:txBody>
          <a:bodyPr>
            <a:noAutofit/>
          </a:bodyPr>
          <a:lstStyle>
            <a:lvl1pPr algn="ctr">
              <a:defRPr sz="2800" b="1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7072-EF46-4BD3-A943-EF21BC9E885E}" type="datetime1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</p:spPr>
        <p:txBody>
          <a:bodyPr/>
          <a:lstStyle/>
          <a:p>
            <a:fld id="{7897ED99-A8FC-4B43-8A57-A36A51C15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24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 anchorCtr="0"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2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54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87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90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011893"/>
          </a:solidFill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594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17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77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BC208A-B9F0-7945-ADEB-1A1AFDC48EA0}" type="datetimeFigureOut">
              <a:rPr kumimoji="1" lang="ja-JP" altLang="en-US" smtClean="0"/>
              <a:t>2025/10/3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88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524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Helvetica Neue Ligh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Helvetica Neue Ligh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Helvetica Neue Ligh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Helvetica Neue Ligh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Helvetica Neue Ligh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Helvetica Neue Ligh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6C8AC-F9E0-51E5-DAA6-956678390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常微分方程式と生化学反応系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9B2A02-C381-234A-3510-EE412B3F1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柚木 克之</a:t>
            </a:r>
            <a:endParaRPr kumimoji="1" lang="en-US" altLang="ja-JP" dirty="0"/>
          </a:p>
          <a:p>
            <a:r>
              <a:rPr lang="ja-JP" altLang="en-US"/>
              <a:t>理化学研究所・生命医科学研究センター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99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1AE251-6FD1-C40F-4A9D-84AC88D0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微分の定義と微分演算子の意味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68DDAD-3499-E628-5C93-D7A55A62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46" y="5357409"/>
            <a:ext cx="457200" cy="10033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B737C53-6E2A-162D-A4F0-688DF520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46" y="1500591"/>
            <a:ext cx="5575300" cy="105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528EB0-082E-809B-3562-B9BB2DF8FB57}"/>
              </a:ext>
            </a:extLst>
          </p:cNvPr>
          <p:cNvSpPr txBox="1"/>
          <p:nvPr/>
        </p:nvSpPr>
        <p:spPr>
          <a:xfrm>
            <a:off x="302109" y="2912282"/>
            <a:ext cx="1158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関数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ja-JP" altLang="en-US" sz="2400"/>
              <a:t>の独立変数を</a:t>
            </a:r>
            <a:r>
              <a:rPr lang="en-US" altLang="ja-JP" sz="2400" dirty="0"/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だけずらした関数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 sz="2400"/>
              <a:t>を考える</a:t>
            </a:r>
            <a:endParaRPr lang="en-US" altLang="ja-JP" sz="24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関数同士の差をとる。すなわち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「</a:t>
            </a:r>
            <a:r>
              <a:rPr lang="en-US" altLang="ja-JP" sz="2400" dirty="0"/>
              <a:t>2</a:t>
            </a:r>
            <a:r>
              <a:rPr lang="ja-JP" altLang="en-US" sz="2400"/>
              <a:t>」で求めた差を</a:t>
            </a:r>
            <a:r>
              <a:rPr lang="en-US" altLang="ja-JP" sz="2400" dirty="0"/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で割る</a:t>
            </a:r>
            <a:endParaRPr lang="en-US" altLang="ja-JP" sz="2400" dirty="0"/>
          </a:p>
        </p:txBody>
      </p:sp>
      <p:sp>
        <p:nvSpPr>
          <p:cNvPr id="8" name="テキスト ボックス 31">
            <a:extLst>
              <a:ext uri="{FF2B5EF4-FFF2-40B4-BE49-F238E27FC236}">
                <a16:creationId xmlns:a16="http://schemas.microsoft.com/office/drawing/2014/main" id="{877273C4-A6EE-3635-3CE2-EE93FD45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1188751"/>
            <a:ext cx="17235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微分の定義</a:t>
            </a:r>
          </a:p>
        </p:txBody>
      </p:sp>
      <p:sp>
        <p:nvSpPr>
          <p:cNvPr id="9" name="テキスト ボックス 31">
            <a:extLst>
              <a:ext uri="{FF2B5EF4-FFF2-40B4-BE49-F238E27FC236}">
                <a16:creationId xmlns:a16="http://schemas.microsoft.com/office/drawing/2014/main" id="{81ABC074-B2A6-72EF-3D5B-C72E5E920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4470202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微分演算子の意味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42EC6E-D34B-9F42-DBD8-21545A09D79C}"/>
              </a:ext>
            </a:extLst>
          </p:cNvPr>
          <p:cNvSpPr txBox="1"/>
          <p:nvPr/>
        </p:nvSpPr>
        <p:spPr>
          <a:xfrm>
            <a:off x="5950596" y="5156363"/>
            <a:ext cx="5765319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独立変数を</a:t>
            </a:r>
            <a:r>
              <a:rPr lang="en-US" altLang="ja-JP" sz="2000" dirty="0"/>
              <a:t> </a:t>
            </a:r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/>
              <a:t>だけ「ずらして引く」という意味。</a:t>
            </a:r>
            <a:endParaRPr lang="en-US" altLang="ja-JP" sz="2000" dirty="0"/>
          </a:p>
          <a:p>
            <a:r>
              <a:rPr kumimoji="1" lang="ja-JP" altLang="en-US" sz="2000"/>
              <a:t>上の式では</a:t>
            </a:r>
            <a:r>
              <a:rPr kumimoji="1" lang="en-US" altLang="ja-JP" sz="2000" dirty="0"/>
              <a:t> </a:t>
            </a:r>
            <a:r>
              <a:rPr kumimoji="1"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</a:t>
            </a:r>
            <a:r>
              <a:rPr kumimoji="1" lang="ja-JP" altLang="en-US" sz="2000"/>
              <a:t>に作用して</a:t>
            </a:r>
            <a:r>
              <a:rPr kumimoji="1" lang="en-US" altLang="ja-JP" sz="2000" dirty="0"/>
              <a:t> 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 err="1"/>
              <a:t>+Δ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– 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2000" dirty="0"/>
              <a:t>(</a:t>
            </a:r>
            <a:r>
              <a:rPr lang="en-US" altLang="ja-JP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2000" dirty="0"/>
              <a:t>) </a:t>
            </a:r>
            <a:r>
              <a:rPr kumimoji="1" lang="ja-JP" altLang="en-US" sz="2000"/>
              <a:t>を求める。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24218BE-3370-2B0C-489A-89F7320F0713}"/>
              </a:ext>
            </a:extLst>
          </p:cNvPr>
          <p:cNvSpPr/>
          <p:nvPr/>
        </p:nvSpPr>
        <p:spPr>
          <a:xfrm>
            <a:off x="3148807" y="5192486"/>
            <a:ext cx="471340" cy="6236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F65162D-DD07-AB9F-68C4-518130765CC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620147" y="5504333"/>
            <a:ext cx="2330449" cy="5973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B51E82-DF7C-DFD0-FA07-6B931DAE91C3}"/>
              </a:ext>
            </a:extLst>
          </p:cNvPr>
          <p:cNvSpPr txBox="1"/>
          <p:nvPr/>
        </p:nvSpPr>
        <p:spPr>
          <a:xfrm>
            <a:off x="5950596" y="6053313"/>
            <a:ext cx="2603763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ja-JP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000"/>
              <a:t>で割るという意味</a:t>
            </a:r>
            <a:endParaRPr kumimoji="1" lang="ja-JP" altLang="en-US" sz="200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FBF334B-4043-39AB-AF44-9B3633FA6122}"/>
              </a:ext>
            </a:extLst>
          </p:cNvPr>
          <p:cNvSpPr/>
          <p:nvPr/>
        </p:nvSpPr>
        <p:spPr>
          <a:xfrm>
            <a:off x="3007662" y="5981103"/>
            <a:ext cx="709556" cy="544530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F630FAE-F572-944F-E066-E611FDD99F9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717218" y="6253368"/>
            <a:ext cx="2233378" cy="0"/>
          </a:xfrm>
          <a:prstGeom prst="straightConnector1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D620C-49EF-9CAE-4955-FF7598CA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未知関数を求める：微分の定義に忠実な方法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13ED33-7BAA-2C9B-3C38-AF3D2E74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32" y="1197726"/>
            <a:ext cx="1044966" cy="73707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A9CF77-1488-FE76-FD79-04A8BDE0A456}"/>
              </a:ext>
            </a:extLst>
          </p:cNvPr>
          <p:cNvSpPr txBox="1"/>
          <p:nvPr/>
        </p:nvSpPr>
        <p:spPr>
          <a:xfrm>
            <a:off x="3346180" y="1391866"/>
            <a:ext cx="541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を微分の定義にしたがって解く。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8BEA00-E2DF-1902-61F9-0C7F5BE1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62" y="2102555"/>
            <a:ext cx="1465684" cy="4066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F5329C-B024-382F-B771-0B9AAADB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839" y="2023964"/>
            <a:ext cx="2242366" cy="70195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0AC895-C5FA-56F9-7FC5-56841921D78D}"/>
              </a:ext>
            </a:extLst>
          </p:cNvPr>
          <p:cNvSpPr txBox="1"/>
          <p:nvPr/>
        </p:nvSpPr>
        <p:spPr>
          <a:xfrm>
            <a:off x="600812" y="2149049"/>
            <a:ext cx="221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差分にする。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574C42-9AAF-0AB6-4430-5DC576C09486}"/>
              </a:ext>
            </a:extLst>
          </p:cNvPr>
          <p:cNvSpPr txBox="1"/>
          <p:nvPr/>
        </p:nvSpPr>
        <p:spPr>
          <a:xfrm>
            <a:off x="7221027" y="2116531"/>
            <a:ext cx="182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とおくと</a:t>
            </a:r>
            <a:endParaRPr kumimoji="1" lang="en-US" altLang="ja-JP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4B91F0D-4AA5-1BD5-75E0-6F713AC08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47" y="3555313"/>
            <a:ext cx="2563462" cy="3742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E24FD6-C0DF-C7D5-AF66-E1B7D77A2C74}"/>
              </a:ext>
            </a:extLst>
          </p:cNvPr>
          <p:cNvSpPr txBox="1"/>
          <p:nvPr/>
        </p:nvSpPr>
        <p:spPr>
          <a:xfrm>
            <a:off x="600812" y="2824963"/>
            <a:ext cx="41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j+1 </a:t>
            </a:r>
            <a:r>
              <a:rPr lang="ja-JP" altLang="en-US" sz="2400"/>
              <a:t>について解く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780E29-FE11-3776-6B44-B0F25407B581}"/>
              </a:ext>
            </a:extLst>
          </p:cNvPr>
          <p:cNvSpPr txBox="1"/>
          <p:nvPr/>
        </p:nvSpPr>
        <p:spPr>
          <a:xfrm>
            <a:off x="600812" y="3534620"/>
            <a:ext cx="710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lang="ja-JP" altLang="en-US" sz="2400"/>
              <a:t>初期条件から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ja-JP" sz="2400" i="1" dirty="0"/>
              <a:t> </a:t>
            </a:r>
            <a:r>
              <a:rPr lang="ja-JP" altLang="en-US" sz="2400"/>
              <a:t>ステップ後の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は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D95100-CDA8-F91C-6A99-16EB98C5BCFB}"/>
              </a:ext>
            </a:extLst>
          </p:cNvPr>
          <p:cNvSpPr txBox="1"/>
          <p:nvPr/>
        </p:nvSpPr>
        <p:spPr>
          <a:xfrm>
            <a:off x="600812" y="4248402"/>
            <a:ext cx="41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. </a:t>
            </a:r>
            <a:r>
              <a:rPr kumimoji="1" lang="ja-JP" altLang="en-US" sz="2400"/>
              <a:t>「</a:t>
            </a:r>
            <a:r>
              <a:rPr kumimoji="1" lang="en-US" altLang="ja-JP" sz="2400" dirty="0"/>
              <a:t>3</a:t>
            </a:r>
            <a:r>
              <a:rPr kumimoji="1" lang="ja-JP" altLang="en-US" sz="2400"/>
              <a:t>」を</a:t>
            </a:r>
            <a:r>
              <a:rPr lang="ja-JP" altLang="en-US" sz="2400"/>
              <a:t>連続近似する。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75FFA4-07AC-A126-8E78-8F0171DF8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835" y="4334316"/>
            <a:ext cx="1043884" cy="32119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BB0AAD5-5D49-7499-BF6A-6DCE17FAA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749" y="4244637"/>
            <a:ext cx="2208212" cy="40149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71828FF-B843-7BB0-8032-D993608B6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814" y="4107507"/>
            <a:ext cx="1828785" cy="70195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D25EFF4-FCAC-26C1-1600-0B1ADA621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440" y="2804574"/>
            <a:ext cx="4481119" cy="3770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24C65E9-9D6B-D1A9-8A05-6EE5B5912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7828" y="4826802"/>
            <a:ext cx="5598731" cy="81720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630D695-0084-0A9B-CA7A-CE3191489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892" y="2138037"/>
            <a:ext cx="2004677" cy="40660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7776A77-59DB-6DD0-BB63-D0EDA1538481}"/>
              </a:ext>
            </a:extLst>
          </p:cNvPr>
          <p:cNvSpPr txBox="1"/>
          <p:nvPr/>
        </p:nvSpPr>
        <p:spPr>
          <a:xfrm>
            <a:off x="251605" y="1391866"/>
            <a:ext cx="221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8DFE93-B060-5944-F4E2-FCD4E784FE8D}"/>
              </a:ext>
            </a:extLst>
          </p:cNvPr>
          <p:cNvSpPr txBox="1"/>
          <p:nvPr/>
        </p:nvSpPr>
        <p:spPr>
          <a:xfrm>
            <a:off x="546531" y="6251181"/>
            <a:ext cx="5718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グルコース濃度</a:t>
            </a:r>
            <a:r>
              <a:rPr lang="en-US" altLang="ja-JP" sz="2000" dirty="0"/>
              <a:t>[Glucose]</a:t>
            </a:r>
            <a:r>
              <a:rPr lang="ja-JP" altLang="en-US" sz="2000"/>
              <a:t>に関する常微分方程式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3BF1A3F-4911-65DB-B772-1D824DFB3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8741" y="6111051"/>
            <a:ext cx="2805924" cy="577895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5C43068-89B9-421C-6C71-E675D74B8F19}"/>
              </a:ext>
            </a:extLst>
          </p:cNvPr>
          <p:cNvCxnSpPr>
            <a:cxnSpLocks/>
          </p:cNvCxnSpPr>
          <p:nvPr/>
        </p:nvCxnSpPr>
        <p:spPr>
          <a:xfrm>
            <a:off x="377371" y="5760121"/>
            <a:ext cx="115098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B407255-F9E1-C7C9-B4B2-381D53397A76}"/>
              </a:ext>
            </a:extLst>
          </p:cNvPr>
          <p:cNvSpPr txBox="1"/>
          <p:nvPr/>
        </p:nvSpPr>
        <p:spPr>
          <a:xfrm>
            <a:off x="9044166" y="6251181"/>
            <a:ext cx="2990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を上の方法で解きなさい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192582C-FD70-1965-EEC9-1E811557C87C}"/>
              </a:ext>
            </a:extLst>
          </p:cNvPr>
          <p:cNvSpPr txBox="1"/>
          <p:nvPr/>
        </p:nvSpPr>
        <p:spPr>
          <a:xfrm>
            <a:off x="262553" y="5846521"/>
            <a:ext cx="1058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演習</a:t>
            </a: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2</a:t>
            </a:r>
            <a:endParaRPr lang="ja-JP" altLang="en-US" sz="2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54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0743-B863-D41E-5824-A4FC8A63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7BDD6-B69C-B4AE-AD91-D3F6440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未知関数を求める：変数分離の方法（変数分離法）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15BD12-1E7B-4691-5892-17A68BA9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8" y="1202206"/>
            <a:ext cx="1039524" cy="73323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642263-334C-7A81-2098-9EAF8C8C5E4F}"/>
              </a:ext>
            </a:extLst>
          </p:cNvPr>
          <p:cNvSpPr txBox="1"/>
          <p:nvPr/>
        </p:nvSpPr>
        <p:spPr>
          <a:xfrm>
            <a:off x="3435043" y="1337992"/>
            <a:ext cx="308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を変数分離法で解く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CF4E9F-3E20-5079-E366-E5DFEE43320F}"/>
              </a:ext>
            </a:extLst>
          </p:cNvPr>
          <p:cNvSpPr txBox="1"/>
          <p:nvPr/>
        </p:nvSpPr>
        <p:spPr>
          <a:xfrm>
            <a:off x="251605" y="1337992"/>
            <a:ext cx="213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2E29BF-8B93-7B00-A53E-D1728486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18" y="1923361"/>
            <a:ext cx="1173965" cy="73694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44EAD6-2E64-2A11-7DD7-6606558C8759}"/>
              </a:ext>
            </a:extLst>
          </p:cNvPr>
          <p:cNvSpPr txBox="1"/>
          <p:nvPr/>
        </p:nvSpPr>
        <p:spPr>
          <a:xfrm>
            <a:off x="431918" y="2062688"/>
            <a:ext cx="308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lang="ja-JP" altLang="en-US" sz="2400"/>
              <a:t>両辺を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で割る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C82A03-F572-8BEB-1609-7F7F3E91F1DC}"/>
              </a:ext>
            </a:extLst>
          </p:cNvPr>
          <p:cNvSpPr txBox="1"/>
          <p:nvPr/>
        </p:nvSpPr>
        <p:spPr>
          <a:xfrm>
            <a:off x="431918" y="2816665"/>
            <a:ext cx="347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/>
              <a:t> </a:t>
            </a:r>
            <a:r>
              <a:rPr lang="ja-JP" altLang="en-US" sz="2400"/>
              <a:t>で積分する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3C2C8E4-25F7-CBC9-5E2C-3962386129F2}"/>
              </a:ext>
            </a:extLst>
          </p:cNvPr>
          <p:cNvSpPr txBox="1"/>
          <p:nvPr/>
        </p:nvSpPr>
        <p:spPr>
          <a:xfrm>
            <a:off x="5729764" y="3642212"/>
            <a:ext cx="186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（置換積分）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87C0E2-0621-D009-A795-1AFDCC8DCD07}"/>
              </a:ext>
            </a:extLst>
          </p:cNvPr>
          <p:cNvSpPr txBox="1"/>
          <p:nvPr/>
        </p:nvSpPr>
        <p:spPr>
          <a:xfrm>
            <a:off x="432641" y="4790374"/>
            <a:ext cx="487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lang="ja-JP" altLang="en-US" sz="2400"/>
              <a:t>両辺は等しいので等号で結ぶと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B30BFD0-9CD3-EC9E-D59E-B1ECE3AC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00" y="4757628"/>
            <a:ext cx="2242024" cy="42909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BEDB4-9ED3-5BCC-81E6-8B56C9FD519A}"/>
              </a:ext>
            </a:extLst>
          </p:cNvPr>
          <p:cNvSpPr txBox="1"/>
          <p:nvPr/>
        </p:nvSpPr>
        <p:spPr>
          <a:xfrm>
            <a:off x="432641" y="5478107"/>
            <a:ext cx="487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両辺を指数関数の指数にすると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852F3D-5801-C944-D20E-564D4B24EFE3}"/>
              </a:ext>
            </a:extLst>
          </p:cNvPr>
          <p:cNvSpPr txBox="1"/>
          <p:nvPr/>
        </p:nvSpPr>
        <p:spPr>
          <a:xfrm>
            <a:off x="8126617" y="4790374"/>
            <a:ext cx="4467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 C</a:t>
            </a:r>
            <a:r>
              <a:rPr lang="en-US" altLang="ja-JP" sz="2000" baseline="-25000" dirty="0"/>
              <a:t>2</a:t>
            </a:r>
            <a:r>
              <a:rPr lang="ja-JP" altLang="en-US" sz="2000"/>
              <a:t>をまとめた任意定数）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AFCA08E-7E21-2279-8700-682D4AD924B8}"/>
              </a:ext>
            </a:extLst>
          </p:cNvPr>
          <p:cNvSpPr txBox="1"/>
          <p:nvPr/>
        </p:nvSpPr>
        <p:spPr>
          <a:xfrm>
            <a:off x="8485402" y="5899466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A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ja-JP" altLang="en-US" sz="2000"/>
              <a:t>を置き直した任意定数）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D2CD2443-1DE0-4112-56DC-4CE9CA65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40" y="5478107"/>
            <a:ext cx="3138262" cy="1251921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D906286-D4BB-D975-CD1C-72C8AF051088}"/>
              </a:ext>
            </a:extLst>
          </p:cNvPr>
          <p:cNvSpPr txBox="1"/>
          <p:nvPr/>
        </p:nvSpPr>
        <p:spPr>
          <a:xfrm>
            <a:off x="8485401" y="6361179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y</a:t>
            </a:r>
            <a:r>
              <a:rPr lang="en-US" altLang="ja-JP" sz="2000" baseline="-25000" dirty="0"/>
              <a:t>0</a:t>
            </a:r>
            <a:r>
              <a:rPr lang="en-US" altLang="ja-JP" sz="2000" dirty="0"/>
              <a:t> </a:t>
            </a:r>
            <a:r>
              <a:rPr lang="ja-JP" altLang="en-US" sz="2000"/>
              <a:t>は</a:t>
            </a:r>
            <a:r>
              <a:rPr lang="en-US" altLang="ja-JP" sz="2000" dirty="0"/>
              <a:t> t=0 </a:t>
            </a:r>
            <a:r>
              <a:rPr lang="ja-JP" altLang="en-US" sz="2000"/>
              <a:t>のときの</a:t>
            </a:r>
            <a:r>
              <a:rPr lang="en-US" altLang="ja-JP" sz="2000" dirty="0"/>
              <a:t> y </a:t>
            </a:r>
            <a:r>
              <a:rPr lang="ja-JP" altLang="en-US" sz="2000"/>
              <a:t>の値）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38F0C15B-959B-71F7-1BEE-2A5C0F09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718" y="2757936"/>
            <a:ext cx="2100063" cy="179348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61C2BD1-B965-05A0-55D7-7836A9105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17" y="2690105"/>
            <a:ext cx="1805131" cy="109128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0CB79E6-7D08-1513-7E28-13A06BC9B3C0}"/>
              </a:ext>
            </a:extLst>
          </p:cNvPr>
          <p:cNvSpPr txBox="1"/>
          <p:nvPr/>
        </p:nvSpPr>
        <p:spPr>
          <a:xfrm>
            <a:off x="8785651" y="4002693"/>
            <a:ext cx="277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 C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 </a:t>
            </a:r>
            <a:r>
              <a:rPr lang="ja-JP" altLang="en-US" sz="2000"/>
              <a:t>積分定数）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20" grpId="0"/>
      <p:bldP spid="21" grpId="0"/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8BF99-42EB-962A-5C07-69131D4C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変数分離法はもう少し短く書ける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69896A3-D9E4-A62C-EE2E-2F8A7A49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86" y="1267521"/>
            <a:ext cx="1039524" cy="73323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189861-CEE9-C4FD-B994-130C2F2BDBFC}"/>
              </a:ext>
            </a:extLst>
          </p:cNvPr>
          <p:cNvSpPr txBox="1"/>
          <p:nvPr/>
        </p:nvSpPr>
        <p:spPr>
          <a:xfrm>
            <a:off x="251605" y="1435965"/>
            <a:ext cx="24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微分方程式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372FC3-7A8A-4954-601A-33F1ED08FA8E}"/>
              </a:ext>
            </a:extLst>
          </p:cNvPr>
          <p:cNvSpPr txBox="1"/>
          <p:nvPr/>
        </p:nvSpPr>
        <p:spPr>
          <a:xfrm>
            <a:off x="3632944" y="1419635"/>
            <a:ext cx="632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を変形し、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sz="2400" dirty="0"/>
              <a:t> </a:t>
            </a:r>
            <a:r>
              <a:rPr lang="ja-JP" altLang="en-US" sz="2400"/>
              <a:t>を左辺に、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ja-JP" altLang="en-US" sz="2400"/>
              <a:t>を右辺に集める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B1B535-2531-E3CD-B3D1-5661CD86BD92}"/>
              </a:ext>
            </a:extLst>
          </p:cNvPr>
          <p:cNvSpPr txBox="1"/>
          <p:nvPr/>
        </p:nvSpPr>
        <p:spPr>
          <a:xfrm>
            <a:off x="251604" y="2887918"/>
            <a:ext cx="283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kumimoji="1" lang="en-US" altLang="ja-JP" sz="2400" dirty="0"/>
              <a:t>. </a:t>
            </a:r>
            <a:r>
              <a:rPr lang="ja-JP" altLang="en-US" sz="2400"/>
              <a:t>両辺を積分する</a:t>
            </a:r>
            <a:endParaRPr kumimoji="1"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54D2C9-CDDB-2133-74A4-0BD027A3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72" y="2000757"/>
            <a:ext cx="1251856" cy="8544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56C307F-BC74-3823-9077-CF29B5D1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59" y="3118750"/>
            <a:ext cx="2388969" cy="17622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BB22-FA00-4A98-834D-37750753F34D}"/>
              </a:ext>
            </a:extLst>
          </p:cNvPr>
          <p:cNvSpPr txBox="1"/>
          <p:nvPr/>
        </p:nvSpPr>
        <p:spPr>
          <a:xfrm>
            <a:off x="6534400" y="3987666"/>
            <a:ext cx="22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C</a:t>
            </a:r>
            <a:r>
              <a:rPr lang="ja-JP" altLang="en-US" sz="2000"/>
              <a:t>は積分定数）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D99A12-1D2F-F13A-E8F5-378DC1383ED3}"/>
              </a:ext>
            </a:extLst>
          </p:cNvPr>
          <p:cNvSpPr txBox="1"/>
          <p:nvPr/>
        </p:nvSpPr>
        <p:spPr>
          <a:xfrm>
            <a:off x="6509940" y="4528549"/>
            <a:ext cx="392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（</a:t>
            </a:r>
            <a:r>
              <a:rPr lang="en-US" altLang="ja-JP" sz="2000" dirty="0"/>
              <a:t>A</a:t>
            </a:r>
            <a:r>
              <a:rPr lang="ja-JP" altLang="en-US" sz="2000"/>
              <a:t>は</a:t>
            </a:r>
            <a:r>
              <a:rPr lang="en-US" altLang="ja-JP" sz="2000" dirty="0"/>
              <a:t>C</a:t>
            </a:r>
            <a:r>
              <a:rPr lang="ja-JP" altLang="en-US" sz="2000"/>
              <a:t>を置き直した任意定数）</a:t>
            </a:r>
            <a:endParaRPr kumimoji="1" lang="en-US" altLang="ja-JP" sz="2000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CACF42-08BF-FDDA-E626-FAF1D11C0972}"/>
              </a:ext>
            </a:extLst>
          </p:cNvPr>
          <p:cNvSpPr txBox="1"/>
          <p:nvPr/>
        </p:nvSpPr>
        <p:spPr>
          <a:xfrm>
            <a:off x="218947" y="5513608"/>
            <a:ext cx="1173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問題点：極限で定義されている導関数</a:t>
            </a:r>
            <a:r>
              <a:rPr kumimoji="1" lang="en-US" altLang="ja-JP" sz="2400" dirty="0"/>
              <a:t> </a:t>
            </a:r>
            <a:r>
              <a:rPr lang="ja-JP" altLang="en-US" sz="2400"/>
              <a:t>　</a:t>
            </a:r>
            <a:r>
              <a:rPr lang="en-US" altLang="ja-JP" sz="2400" dirty="0"/>
              <a:t> </a:t>
            </a:r>
            <a:r>
              <a:rPr kumimoji="1" lang="ja-JP" altLang="en-US" sz="2400"/>
              <a:t>を普通の分数のようにバラしていいのか？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27F13F7-1127-5BDF-E163-A23738B5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2" y="5340391"/>
            <a:ext cx="398693" cy="73248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F6DD10-96D5-669C-534C-E9D2AAAFED4C}"/>
              </a:ext>
            </a:extLst>
          </p:cNvPr>
          <p:cNvSpPr txBox="1"/>
          <p:nvPr/>
        </p:nvSpPr>
        <p:spPr>
          <a:xfrm>
            <a:off x="218947" y="6246806"/>
            <a:ext cx="1134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指針：ただちに積分に持ち込める形になっているときに限り</a:t>
            </a:r>
            <a:r>
              <a:rPr kumimoji="1" lang="en-US" altLang="ja-JP" sz="2400" dirty="0"/>
              <a:t>OK</a:t>
            </a:r>
            <a:r>
              <a:rPr kumimoji="1" lang="ja-JP" altLang="en-US" sz="2400"/>
              <a:t>（</a:t>
            </a:r>
            <a:r>
              <a:rPr lang="ja-JP" altLang="en-US" sz="2400"/>
              <a:t>大信田</a:t>
            </a:r>
            <a:r>
              <a:rPr lang="en-US" altLang="ja-JP" sz="2400" dirty="0"/>
              <a:t> 2022</a:t>
            </a:r>
            <a:r>
              <a:rPr kumimoji="1" lang="ja-JP" altLang="en-US" sz="2400"/>
              <a:t>）</a:t>
            </a:r>
            <a:endParaRPr kumimoji="1" lang="en-US" altLang="ja-JP" sz="2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E6913CA-0465-D877-BBE6-5E3EFE72BC7A}"/>
              </a:ext>
            </a:extLst>
          </p:cNvPr>
          <p:cNvCxnSpPr>
            <a:cxnSpLocks/>
          </p:cNvCxnSpPr>
          <p:nvPr/>
        </p:nvCxnSpPr>
        <p:spPr>
          <a:xfrm>
            <a:off x="361042" y="5221279"/>
            <a:ext cx="115098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D66B0-ED09-5CDB-E0A7-DAFC7400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EA9EF-C7E1-DEE7-7F2F-CEE22682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演習</a:t>
            </a:r>
            <a:r>
              <a:rPr kumimoji="1" lang="en-US" altLang="ja-JP" sz="3600" dirty="0"/>
              <a:t>3</a:t>
            </a:r>
            <a:r>
              <a:rPr kumimoji="1" lang="ja-JP" altLang="en-US" sz="3600"/>
              <a:t>：生化学反応系の微分方程式を変数分離法で解く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9CEAFE5-D542-B29A-DB96-D81D454A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346" y="1733650"/>
            <a:ext cx="3817405" cy="78621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0A0303-793D-0F27-79F0-D8A2B2320750}"/>
              </a:ext>
            </a:extLst>
          </p:cNvPr>
          <p:cNvSpPr txBox="1"/>
          <p:nvPr/>
        </p:nvSpPr>
        <p:spPr>
          <a:xfrm>
            <a:off x="415416" y="1905506"/>
            <a:ext cx="97359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1. </a:t>
            </a:r>
            <a:r>
              <a:rPr lang="ja-JP" altLang="en-US" sz="2400"/>
              <a:t>グルコース濃度</a:t>
            </a:r>
            <a:r>
              <a:rPr lang="en-US" altLang="ja-JP" sz="2400" dirty="0"/>
              <a:t> [Glucose] </a:t>
            </a:r>
            <a:r>
              <a:rPr lang="ja-JP" altLang="en-US" sz="2400"/>
              <a:t>に関する微分方程式</a:t>
            </a:r>
          </a:p>
          <a:p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を変数分離法で解きなさい。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グルコース濃度の初期値は</a:t>
            </a:r>
            <a:r>
              <a:rPr lang="en-US" altLang="ja-JP" sz="2400" dirty="0"/>
              <a:t> [Glucose](t=0) </a:t>
            </a:r>
            <a:r>
              <a:rPr lang="ja-JP" altLang="en-US" sz="2400"/>
              <a:t>は</a:t>
            </a:r>
            <a:r>
              <a:rPr lang="en-US" altLang="ja-JP" sz="2400" dirty="0"/>
              <a:t> </a:t>
            </a:r>
            <a:r>
              <a:rPr lang="ja-JP" altLang="en-US" sz="2400"/>
              <a:t>1.0</a:t>
            </a:r>
            <a:r>
              <a:rPr lang="en-US" altLang="ja-JP" sz="2400" dirty="0"/>
              <a:t> </a:t>
            </a:r>
            <a:r>
              <a:rPr lang="ja-JP" altLang="en-US" sz="2400"/>
              <a:t>mM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1</a:t>
            </a:r>
            <a:r>
              <a:rPr lang="ja-JP" altLang="en-US" sz="2400"/>
              <a:t>」で求めた関数</a:t>
            </a:r>
            <a:r>
              <a:rPr lang="en-US" altLang="ja-JP" sz="2400" dirty="0"/>
              <a:t> [Glucose](t) </a:t>
            </a:r>
            <a:r>
              <a:rPr lang="ja-JP" altLang="en-US" sz="2400"/>
              <a:t>について、</a:t>
            </a:r>
            <a:r>
              <a:rPr lang="en-US" altLang="ja-JP" sz="2400" dirty="0"/>
              <a:t>t=0 〜 5.0 sec</a:t>
            </a:r>
            <a:r>
              <a:rPr lang="ja-JP" altLang="en-US" sz="2400"/>
              <a:t>の範囲で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</a:t>
            </a:r>
          </a:p>
          <a:p>
            <a:r>
              <a:rPr lang="en-US" altLang="ja-JP" sz="2400" dirty="0"/>
              <a:t>    </a:t>
            </a:r>
            <a:r>
              <a:rPr lang="ja-JP" altLang="en-US" sz="2400"/>
              <a:t>グラフを描きなさい。反応定数は </a:t>
            </a:r>
            <a:r>
              <a:rPr lang="en-US" altLang="ja-JP" sz="2400" dirty="0"/>
              <a:t>k = 0.2 sec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94126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6E3F1-4F23-A5FF-E003-3FEA0BD2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F6757-1C5A-29A5-373B-1575D54F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未知関数のグラフを描く：オイラー法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3B9E66-1407-2B6F-F552-50E3A5C81662}"/>
              </a:ext>
            </a:extLst>
          </p:cNvPr>
          <p:cNvSpPr txBox="1"/>
          <p:nvPr/>
        </p:nvSpPr>
        <p:spPr>
          <a:xfrm>
            <a:off x="272941" y="1277925"/>
            <a:ext cx="11506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微分方程式の数値解</a:t>
            </a:r>
            <a:endParaRPr lang="en-US" altLang="ja-JP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グラフとして描かれた未知関数の解。コンピュータが近似的に求めた「関数」。式としては書けない。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変数分離法で求めたような、式として書ける解のことは「解析解」と呼ぶ。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18308B-9DC3-66DB-61C7-4F1C157AB39D}"/>
              </a:ext>
            </a:extLst>
          </p:cNvPr>
          <p:cNvSpPr txBox="1"/>
          <p:nvPr/>
        </p:nvSpPr>
        <p:spPr>
          <a:xfrm>
            <a:off x="326728" y="3042605"/>
            <a:ext cx="995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オイラー法</a:t>
            </a:r>
            <a:r>
              <a:rPr kumimoji="1" lang="ja-JP" altLang="en-US" sz="2400"/>
              <a:t>：常微分方程式の数値解を求めるための最もシンプルな方法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F730A8-D491-B373-9C58-69778DA98566}"/>
              </a:ext>
            </a:extLst>
          </p:cNvPr>
          <p:cNvSpPr/>
          <p:nvPr/>
        </p:nvSpPr>
        <p:spPr>
          <a:xfrm>
            <a:off x="139314" y="1222480"/>
            <a:ext cx="11855464" cy="1707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EA3A83-8BAE-72CA-F37C-BA97C53198FF}"/>
              </a:ext>
            </a:extLst>
          </p:cNvPr>
          <p:cNvSpPr txBox="1"/>
          <p:nvPr/>
        </p:nvSpPr>
        <p:spPr>
          <a:xfrm>
            <a:off x="373405" y="3545961"/>
            <a:ext cx="10809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デジタルコンピュータは無限小を扱えないので、小さな面積 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有限小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和で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積分を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計算する</a:t>
            </a:r>
            <a:endParaRPr lang="ja-JP" altLang="en-US" sz="20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CA3CF72-63C2-E193-4AAE-D5B1F7B0665E}"/>
              </a:ext>
            </a:extLst>
          </p:cNvPr>
          <p:cNvSpPr txBox="1"/>
          <p:nvPr/>
        </p:nvSpPr>
        <p:spPr>
          <a:xfrm>
            <a:off x="6367682" y="6063718"/>
            <a:ext cx="5565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図にすると、　　の曲線下面積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を幅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l-GR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Δ</a:t>
            </a:r>
            <a:r>
              <a:rPr lang="en-GB" altLang="ja-JP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>
              <a:buNone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長方形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の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面積の総和で近似することに相当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する</a:t>
            </a:r>
            <a:endParaRPr lang="ja-JP" altLang="en-US" sz="2000" b="0">
              <a:effectLst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1B9676D-6766-406F-1EBE-6FFC4B6C0F1A}"/>
              </a:ext>
            </a:extLst>
          </p:cNvPr>
          <p:cNvSpPr/>
          <p:nvPr/>
        </p:nvSpPr>
        <p:spPr>
          <a:xfrm>
            <a:off x="139314" y="3031446"/>
            <a:ext cx="11855464" cy="37356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B4FF005-9324-29A2-9F2C-D8F7A44F9DA0}"/>
              </a:ext>
            </a:extLst>
          </p:cNvPr>
          <p:cNvGrpSpPr>
            <a:grpSpLocks noChangeAspect="1"/>
          </p:cNvGrpSpPr>
          <p:nvPr/>
        </p:nvGrpSpPr>
        <p:grpSpPr>
          <a:xfrm>
            <a:off x="7250800" y="3905744"/>
            <a:ext cx="3920395" cy="2095896"/>
            <a:chOff x="1326223" y="2283612"/>
            <a:chExt cx="7832361" cy="4187285"/>
          </a:xfrm>
        </p:grpSpPr>
        <p:sp>
          <p:nvSpPr>
            <p:cNvPr id="39" name="線">
              <a:extLst>
                <a:ext uri="{FF2B5EF4-FFF2-40B4-BE49-F238E27FC236}">
                  <a16:creationId xmlns:a16="http://schemas.microsoft.com/office/drawing/2014/main" id="{0C4FE764-D82F-AE05-F1E5-BED0BF7928E2}"/>
                </a:ext>
              </a:extLst>
            </p:cNvPr>
            <p:cNvSpPr/>
            <p:nvPr/>
          </p:nvSpPr>
          <p:spPr>
            <a:xfrm flipH="1">
              <a:off x="2616200" y="2638922"/>
              <a:ext cx="0" cy="265697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40" name="線">
              <a:extLst>
                <a:ext uri="{FF2B5EF4-FFF2-40B4-BE49-F238E27FC236}">
                  <a16:creationId xmlns:a16="http://schemas.microsoft.com/office/drawing/2014/main" id="{AF17CF88-2793-EAAC-9BEA-49412B0E2E51}"/>
                </a:ext>
              </a:extLst>
            </p:cNvPr>
            <p:cNvSpPr/>
            <p:nvPr/>
          </p:nvSpPr>
          <p:spPr>
            <a:xfrm flipH="1" flipV="1">
              <a:off x="2603500" y="5295900"/>
              <a:ext cx="6032500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41" name="線">
              <a:extLst>
                <a:ext uri="{FF2B5EF4-FFF2-40B4-BE49-F238E27FC236}">
                  <a16:creationId xmlns:a16="http://schemas.microsoft.com/office/drawing/2014/main" id="{8AC93F5C-8D07-2FA3-4B8E-9292E3E03CFD}"/>
                </a:ext>
              </a:extLst>
            </p:cNvPr>
            <p:cNvSpPr/>
            <p:nvPr/>
          </p:nvSpPr>
          <p:spPr>
            <a:xfrm>
              <a:off x="2616200" y="2706410"/>
              <a:ext cx="5499100" cy="951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068" extrusionOk="0">
                  <a:moveTo>
                    <a:pt x="0" y="14068"/>
                  </a:moveTo>
                  <a:cubicBezTo>
                    <a:pt x="0" y="14068"/>
                    <a:pt x="2145" y="-7532"/>
                    <a:pt x="4839" y="2798"/>
                  </a:cubicBezTo>
                  <a:cubicBezTo>
                    <a:pt x="7533" y="13129"/>
                    <a:pt x="11324" y="7306"/>
                    <a:pt x="11324" y="7306"/>
                  </a:cubicBezTo>
                  <a:cubicBezTo>
                    <a:pt x="11324" y="7306"/>
                    <a:pt x="15764" y="-4527"/>
                    <a:pt x="17210" y="4301"/>
                  </a:cubicBezTo>
                  <a:cubicBezTo>
                    <a:pt x="18657" y="13129"/>
                    <a:pt x="21600" y="10499"/>
                    <a:pt x="21600" y="10499"/>
                  </a:cubicBezTo>
                </a:path>
              </a:pathLst>
            </a:custGeom>
            <a:ln w="25400">
              <a:solidFill>
                <a:srgbClr val="EF28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四角形">
              <a:extLst>
                <a:ext uri="{FF2B5EF4-FFF2-40B4-BE49-F238E27FC236}">
                  <a16:creationId xmlns:a16="http://schemas.microsoft.com/office/drawing/2014/main" id="{7CA3E66F-FA1D-40B5-9099-AAC2BFF3DE03}"/>
                </a:ext>
              </a:extLst>
            </p:cNvPr>
            <p:cNvSpPr/>
            <p:nvPr/>
          </p:nvSpPr>
          <p:spPr>
            <a:xfrm>
              <a:off x="2628900" y="3632200"/>
              <a:ext cx="571500" cy="16637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四角形">
              <a:extLst>
                <a:ext uri="{FF2B5EF4-FFF2-40B4-BE49-F238E27FC236}">
                  <a16:creationId xmlns:a16="http://schemas.microsoft.com/office/drawing/2014/main" id="{B7A44C11-3EA9-4C28-AE4C-641914B9263F}"/>
                </a:ext>
              </a:extLst>
            </p:cNvPr>
            <p:cNvSpPr/>
            <p:nvPr/>
          </p:nvSpPr>
          <p:spPr>
            <a:xfrm>
              <a:off x="3200400" y="2819400"/>
              <a:ext cx="571500" cy="24765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四角形">
              <a:extLst>
                <a:ext uri="{FF2B5EF4-FFF2-40B4-BE49-F238E27FC236}">
                  <a16:creationId xmlns:a16="http://schemas.microsoft.com/office/drawing/2014/main" id="{637B0EE1-D758-DCD4-B7FC-A2C6A8554904}"/>
                </a:ext>
              </a:extLst>
            </p:cNvPr>
            <p:cNvSpPr/>
            <p:nvPr/>
          </p:nvSpPr>
          <p:spPr>
            <a:xfrm>
              <a:off x="3771900" y="2844800"/>
              <a:ext cx="571500" cy="24511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四角形">
              <a:extLst>
                <a:ext uri="{FF2B5EF4-FFF2-40B4-BE49-F238E27FC236}">
                  <a16:creationId xmlns:a16="http://schemas.microsoft.com/office/drawing/2014/main" id="{39E6F1DF-8CD7-B65B-2FFF-6FEF684D87E6}"/>
                </a:ext>
              </a:extLst>
            </p:cNvPr>
            <p:cNvSpPr/>
            <p:nvPr/>
          </p:nvSpPr>
          <p:spPr>
            <a:xfrm>
              <a:off x="4343400" y="3225800"/>
              <a:ext cx="571500" cy="20701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四角形">
              <a:extLst>
                <a:ext uri="{FF2B5EF4-FFF2-40B4-BE49-F238E27FC236}">
                  <a16:creationId xmlns:a16="http://schemas.microsoft.com/office/drawing/2014/main" id="{6115AFA3-63AC-8A4A-651A-A60429910E33}"/>
                </a:ext>
              </a:extLst>
            </p:cNvPr>
            <p:cNvSpPr/>
            <p:nvPr/>
          </p:nvSpPr>
          <p:spPr>
            <a:xfrm>
              <a:off x="4914900" y="3302000"/>
              <a:ext cx="571500" cy="19939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四角形">
              <a:extLst>
                <a:ext uri="{FF2B5EF4-FFF2-40B4-BE49-F238E27FC236}">
                  <a16:creationId xmlns:a16="http://schemas.microsoft.com/office/drawing/2014/main" id="{539E3825-CCB1-35B7-4534-2FD9CC7AA661}"/>
                </a:ext>
              </a:extLst>
            </p:cNvPr>
            <p:cNvSpPr/>
            <p:nvPr/>
          </p:nvSpPr>
          <p:spPr>
            <a:xfrm>
              <a:off x="5486400" y="3213100"/>
              <a:ext cx="571500" cy="20828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四角形">
              <a:extLst>
                <a:ext uri="{FF2B5EF4-FFF2-40B4-BE49-F238E27FC236}">
                  <a16:creationId xmlns:a16="http://schemas.microsoft.com/office/drawing/2014/main" id="{5A99FAE9-D0CC-8914-01FF-DA06FA5E0974}"/>
                </a:ext>
              </a:extLst>
            </p:cNvPr>
            <p:cNvSpPr/>
            <p:nvPr/>
          </p:nvSpPr>
          <p:spPr>
            <a:xfrm>
              <a:off x="6057900" y="2921000"/>
              <a:ext cx="571500" cy="23749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四角形">
              <a:extLst>
                <a:ext uri="{FF2B5EF4-FFF2-40B4-BE49-F238E27FC236}">
                  <a16:creationId xmlns:a16="http://schemas.microsoft.com/office/drawing/2014/main" id="{293399E1-12B4-CEE5-3158-EE46376F24A7}"/>
                </a:ext>
              </a:extLst>
            </p:cNvPr>
            <p:cNvSpPr/>
            <p:nvPr/>
          </p:nvSpPr>
          <p:spPr>
            <a:xfrm>
              <a:off x="6629400" y="2781300"/>
              <a:ext cx="571500" cy="25146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四角形">
              <a:extLst>
                <a:ext uri="{FF2B5EF4-FFF2-40B4-BE49-F238E27FC236}">
                  <a16:creationId xmlns:a16="http://schemas.microsoft.com/office/drawing/2014/main" id="{14C8B832-9C3C-9B37-B0D9-51D310CBD235}"/>
                </a:ext>
              </a:extLst>
            </p:cNvPr>
            <p:cNvSpPr/>
            <p:nvPr/>
          </p:nvSpPr>
          <p:spPr>
            <a:xfrm>
              <a:off x="7200900" y="3238500"/>
              <a:ext cx="5715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四角形">
              <a:extLst>
                <a:ext uri="{FF2B5EF4-FFF2-40B4-BE49-F238E27FC236}">
                  <a16:creationId xmlns:a16="http://schemas.microsoft.com/office/drawing/2014/main" id="{E5139560-C8F1-81FB-B31B-ADB1727BD275}"/>
                </a:ext>
              </a:extLst>
            </p:cNvPr>
            <p:cNvSpPr/>
            <p:nvPr/>
          </p:nvSpPr>
          <p:spPr>
            <a:xfrm>
              <a:off x="7772400" y="3454400"/>
              <a:ext cx="571501" cy="18415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x">
              <a:extLst>
                <a:ext uri="{FF2B5EF4-FFF2-40B4-BE49-F238E27FC236}">
                  <a16:creationId xmlns:a16="http://schemas.microsoft.com/office/drawing/2014/main" id="{06F2F159-9639-6AD1-4302-E3B90C71D5BC}"/>
                </a:ext>
              </a:extLst>
            </p:cNvPr>
            <p:cNvSpPr/>
            <p:nvPr/>
          </p:nvSpPr>
          <p:spPr>
            <a:xfrm>
              <a:off x="8906912" y="4934138"/>
              <a:ext cx="251672" cy="748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dirty="0"/>
                <a:t>t</a:t>
              </a:r>
              <a:endParaRPr dirty="0"/>
            </a:p>
          </p:txBody>
        </p:sp>
        <p:sp>
          <p:nvSpPr>
            <p:cNvPr id="53" name="f(x)">
              <a:extLst>
                <a:ext uri="{FF2B5EF4-FFF2-40B4-BE49-F238E27FC236}">
                  <a16:creationId xmlns:a16="http://schemas.microsoft.com/office/drawing/2014/main" id="{D8CB11FA-FE50-1961-88E7-FE59471FF79A}"/>
                </a:ext>
              </a:extLst>
            </p:cNvPr>
            <p:cNvSpPr/>
            <p:nvPr/>
          </p:nvSpPr>
          <p:spPr>
            <a:xfrm>
              <a:off x="1336286" y="2283612"/>
              <a:ext cx="1364290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sz="2400" dirty="0" err="1"/>
                <a:t>dy</a:t>
              </a:r>
              <a:r>
                <a:rPr sz="2400" i="0" dirty="0"/>
                <a:t>(</a:t>
              </a:r>
              <a:r>
                <a:rPr lang="en-US" sz="2400" dirty="0"/>
                <a:t>t</a:t>
              </a:r>
              <a:r>
                <a:rPr sz="2400" i="0" dirty="0"/>
                <a:t>)</a:t>
              </a:r>
            </a:p>
          </p:txBody>
        </p:sp>
        <p:sp>
          <p:nvSpPr>
            <p:cNvPr id="54" name="O">
              <a:extLst>
                <a:ext uri="{FF2B5EF4-FFF2-40B4-BE49-F238E27FC236}">
                  <a16:creationId xmlns:a16="http://schemas.microsoft.com/office/drawing/2014/main" id="{C239B192-1532-F05C-4CF2-E9A7DB257B4F}"/>
                </a:ext>
              </a:extLst>
            </p:cNvPr>
            <p:cNvSpPr/>
            <p:nvPr/>
          </p:nvSpPr>
          <p:spPr>
            <a:xfrm>
              <a:off x="2229795" y="5219700"/>
              <a:ext cx="499506" cy="76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</a:t>
              </a:r>
            </a:p>
          </p:txBody>
        </p:sp>
        <p:sp>
          <p:nvSpPr>
            <p:cNvPr id="55" name="線">
              <a:extLst>
                <a:ext uri="{FF2B5EF4-FFF2-40B4-BE49-F238E27FC236}">
                  <a16:creationId xmlns:a16="http://schemas.microsoft.com/office/drawing/2014/main" id="{45442F93-72F8-12D5-85E8-8CBA4F947A14}"/>
                </a:ext>
              </a:extLst>
            </p:cNvPr>
            <p:cNvSpPr/>
            <p:nvPr/>
          </p:nvSpPr>
          <p:spPr>
            <a:xfrm>
              <a:off x="4330700" y="5283200"/>
              <a:ext cx="0" cy="635000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6" name="線">
              <a:extLst>
                <a:ext uri="{FF2B5EF4-FFF2-40B4-BE49-F238E27FC236}">
                  <a16:creationId xmlns:a16="http://schemas.microsoft.com/office/drawing/2014/main" id="{53D01419-13D3-42E2-7D98-77F72F269C2A}"/>
                </a:ext>
              </a:extLst>
            </p:cNvPr>
            <p:cNvSpPr/>
            <p:nvPr/>
          </p:nvSpPr>
          <p:spPr>
            <a:xfrm>
              <a:off x="4902200" y="5308600"/>
              <a:ext cx="0" cy="609600"/>
            </a:xfrm>
            <a:prstGeom prst="line">
              <a:avLst/>
            </a:prstGeom>
            <a:ln w="38100">
              <a:solidFill>
                <a:srgbClr val="000000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7" name="線">
              <a:extLst>
                <a:ext uri="{FF2B5EF4-FFF2-40B4-BE49-F238E27FC236}">
                  <a16:creationId xmlns:a16="http://schemas.microsoft.com/office/drawing/2014/main" id="{18CB2C44-8FBB-70FA-3DCE-0EE0CACB92B0}"/>
                </a:ext>
              </a:extLst>
            </p:cNvPr>
            <p:cNvSpPr/>
            <p:nvPr/>
          </p:nvSpPr>
          <p:spPr>
            <a:xfrm>
              <a:off x="4927600" y="5651500"/>
              <a:ext cx="508000" cy="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8" name="線">
              <a:extLst>
                <a:ext uri="{FF2B5EF4-FFF2-40B4-BE49-F238E27FC236}">
                  <a16:creationId xmlns:a16="http://schemas.microsoft.com/office/drawing/2014/main" id="{0B2C34F5-B94F-D0D8-079F-CDA5D6D48B29}"/>
                </a:ext>
              </a:extLst>
            </p:cNvPr>
            <p:cNvSpPr/>
            <p:nvPr/>
          </p:nvSpPr>
          <p:spPr>
            <a:xfrm flipH="1">
              <a:off x="3822700" y="5651500"/>
              <a:ext cx="495300" cy="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defRPr sz="12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/>
            </a:p>
          </p:txBody>
        </p:sp>
        <p:sp>
          <p:nvSpPr>
            <p:cNvPr id="59" name="Δx">
              <a:extLst>
                <a:ext uri="{FF2B5EF4-FFF2-40B4-BE49-F238E27FC236}">
                  <a16:creationId xmlns:a16="http://schemas.microsoft.com/office/drawing/2014/main" id="{257C2E41-D728-E6EF-D094-61B1317BA6C0}"/>
                </a:ext>
              </a:extLst>
            </p:cNvPr>
            <p:cNvSpPr/>
            <p:nvPr/>
          </p:nvSpPr>
          <p:spPr>
            <a:xfrm>
              <a:off x="4277240" y="5528064"/>
              <a:ext cx="749400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600">
                  <a:latin typeface="Symbol"/>
                  <a:ea typeface="Symbol"/>
                  <a:cs typeface="Symbol"/>
                  <a:sym typeface="Symbol"/>
                </a:defRPr>
              </a:pPr>
              <a:r>
                <a:rPr sz="2400" dirty="0"/>
                <a:t>D</a:t>
              </a:r>
              <a:r>
                <a:rPr lang="en-US" sz="2400" i="1" dirty="0">
                  <a:latin typeface="Times New Roman"/>
                  <a:cs typeface="Times New Roman"/>
                  <a:sym typeface="Times New Roman"/>
                </a:rPr>
                <a:t>t</a:t>
              </a:r>
              <a:endParaRPr sz="2400" i="1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f(0)">
              <a:extLst>
                <a:ext uri="{FF2B5EF4-FFF2-40B4-BE49-F238E27FC236}">
                  <a16:creationId xmlns:a16="http://schemas.microsoft.com/office/drawing/2014/main" id="{831C74DC-FF3F-4F1D-AE3C-2489D32A4907}"/>
                </a:ext>
              </a:extLst>
            </p:cNvPr>
            <p:cNvSpPr/>
            <p:nvPr/>
          </p:nvSpPr>
          <p:spPr>
            <a:xfrm>
              <a:off x="4610197" y="3471232"/>
              <a:ext cx="1911928" cy="1680703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600"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GB" sz="4800" dirty="0"/>
                <a:t>y</a:t>
              </a:r>
              <a:r>
                <a:rPr sz="4800" i="0" dirty="0"/>
                <a:t>(</a:t>
              </a:r>
              <a:r>
                <a:rPr lang="en-US" sz="4800" dirty="0"/>
                <a:t>t</a:t>
              </a:r>
              <a:r>
                <a:rPr sz="4800" i="0" dirty="0"/>
                <a:t>)</a:t>
              </a:r>
            </a:p>
          </p:txBody>
        </p:sp>
        <p:sp>
          <p:nvSpPr>
            <p:cNvPr id="61" name="f(x)">
              <a:extLst>
                <a:ext uri="{FF2B5EF4-FFF2-40B4-BE49-F238E27FC236}">
                  <a16:creationId xmlns:a16="http://schemas.microsoft.com/office/drawing/2014/main" id="{FF7694CE-7AFE-20C4-DB32-5583D978DF60}"/>
                </a:ext>
              </a:extLst>
            </p:cNvPr>
            <p:cNvSpPr/>
            <p:nvPr/>
          </p:nvSpPr>
          <p:spPr>
            <a:xfrm>
              <a:off x="1483729" y="2968059"/>
              <a:ext cx="682146" cy="9428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i="1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lang="en-US" sz="2400" dirty="0"/>
                <a:t>dt</a:t>
              </a:r>
              <a:endParaRPr sz="2400" i="0" dirty="0"/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58C7E5E-5B3E-A8A2-6BB5-63B2424A04D8}"/>
                </a:ext>
              </a:extLst>
            </p:cNvPr>
            <p:cNvCxnSpPr>
              <a:cxnSpLocks/>
            </p:cNvCxnSpPr>
            <p:nvPr/>
          </p:nvCxnSpPr>
          <p:spPr>
            <a:xfrm>
              <a:off x="1326223" y="3196903"/>
              <a:ext cx="10359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025" name="直線コネクタ 1024">
            <a:extLst>
              <a:ext uri="{FF2B5EF4-FFF2-40B4-BE49-F238E27FC236}">
                <a16:creationId xmlns:a16="http://schemas.microsoft.com/office/drawing/2014/main" id="{3838F0C2-AEC8-B37E-43DE-2AA2808C8DF7}"/>
              </a:ext>
            </a:extLst>
          </p:cNvPr>
          <p:cNvCxnSpPr>
            <a:cxnSpLocks/>
          </p:cNvCxnSpPr>
          <p:nvPr/>
        </p:nvCxnSpPr>
        <p:spPr>
          <a:xfrm>
            <a:off x="6096000" y="4064684"/>
            <a:ext cx="0" cy="2311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2D42E19B-718C-90F5-AE9D-FF144E0FD92C}"/>
              </a:ext>
            </a:extLst>
          </p:cNvPr>
          <p:cNvSpPr txBox="1"/>
          <p:nvPr/>
        </p:nvSpPr>
        <p:spPr>
          <a:xfrm>
            <a:off x="414196" y="4956479"/>
            <a:ext cx="5691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微分の定義の式を、極限ぬきで式変形してみる</a:t>
            </a:r>
          </a:p>
        </p:txBody>
      </p:sp>
      <p:sp>
        <p:nvSpPr>
          <p:cNvPr id="1037" name="三角形 1036">
            <a:extLst>
              <a:ext uri="{FF2B5EF4-FFF2-40B4-BE49-F238E27FC236}">
                <a16:creationId xmlns:a16="http://schemas.microsoft.com/office/drawing/2014/main" id="{F8121C94-5E5D-B51C-8030-38B018B31FEC}"/>
              </a:ext>
            </a:extLst>
          </p:cNvPr>
          <p:cNvSpPr/>
          <p:nvPr/>
        </p:nvSpPr>
        <p:spPr>
          <a:xfrm rot="10800000">
            <a:off x="2858470" y="5424936"/>
            <a:ext cx="620560" cy="232086"/>
          </a:xfrm>
          <a:prstGeom prst="triangle">
            <a:avLst/>
          </a:prstGeom>
          <a:solidFill>
            <a:srgbClr val="0118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F3112319-FD29-C143-5E79-399C7857357C}"/>
              </a:ext>
            </a:extLst>
          </p:cNvPr>
          <p:cNvSpPr txBox="1"/>
          <p:nvPr/>
        </p:nvSpPr>
        <p:spPr>
          <a:xfrm>
            <a:off x="480281" y="6285480"/>
            <a:ext cx="5387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この式がオイラー法の基本となるアイディア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B01BB5F-0331-BEBA-E9DF-D87FB089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7" y="4020252"/>
            <a:ext cx="3905093" cy="7502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6E24065-2301-8F0E-ECF1-790C479D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21" y="5551774"/>
            <a:ext cx="3227238" cy="6554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7924695-0416-6631-D69B-3C283028E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827" y="5770757"/>
            <a:ext cx="608845" cy="6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29748-7456-B38B-CB9D-F630C567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BAC7A1-B025-268D-98F5-BE1C2FCA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オイラー法を</a:t>
            </a:r>
            <a:r>
              <a:rPr kumimoji="1" lang="en-US" altLang="ja-JP" dirty="0"/>
              <a:t>python</a:t>
            </a:r>
            <a:r>
              <a:rPr kumimoji="1" lang="ja-JP" altLang="en-US"/>
              <a:t>で実装する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A61EE1-DFDC-8EF0-D1F7-721E2BF87255}"/>
              </a:ext>
            </a:extLst>
          </p:cNvPr>
          <p:cNvSpPr txBox="1"/>
          <p:nvPr/>
        </p:nvSpPr>
        <p:spPr>
          <a:xfrm>
            <a:off x="173179" y="1876484"/>
            <a:ext cx="588895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2000" b="1" u="none" strike="noStrike">
                <a:solidFill>
                  <a:srgbClr val="000000"/>
                </a:solidFill>
                <a:effectLst/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アルゴリズム</a:t>
            </a:r>
            <a:endParaRPr lang="en-US" altLang="ja-JP" sz="2000" b="1" u="none" strike="noStrike" dirty="0">
              <a:solidFill>
                <a:srgbClr val="000000"/>
              </a:solidFill>
              <a:effectLst/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rtl="0">
              <a:buNone/>
            </a:pPr>
            <a:endParaRPr lang="ja-JP" altLang="en-US" sz="2000" b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以下のパラメータを設定する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関数 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の初期値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時刻の変数 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 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に初期化する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時間の刻み幅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終了時刻 </a:t>
            </a:r>
            <a:r>
              <a:rPr lang="en-GB" altLang="ja-JP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endtime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も適当に設定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する</a:t>
            </a: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lvl="1" indent="-457200" fontAlgn="base">
              <a:buFont typeface="+mj-lt"/>
              <a:buAutoNum type="arabicPeriod"/>
            </a:pP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　　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を計算する</a:t>
            </a: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　　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と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∆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の積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とする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 ∆</a:t>
            </a:r>
            <a:r>
              <a:rPr lang="en-GB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(t)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を、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に ∆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をそれぞれ加える</a:t>
            </a: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ja-JP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 &lt; </a:t>
            </a:r>
            <a:r>
              <a:rPr lang="en-GB" altLang="ja-JP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endtime</a:t>
            </a:r>
            <a:r>
              <a:rPr lang="en-GB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の間、「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ja-JP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」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〜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「</a:t>
            </a:r>
            <a:r>
              <a:rPr lang="en-US" altLang="ja-JP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ja-JP" altLang="en-US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」 を繰り返す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DD4ECB-FA02-35D2-BC81-FEB7674E0363}"/>
              </a:ext>
            </a:extLst>
          </p:cNvPr>
          <p:cNvSpPr/>
          <p:nvPr/>
        </p:nvSpPr>
        <p:spPr>
          <a:xfrm>
            <a:off x="139314" y="1876484"/>
            <a:ext cx="5821219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B3C989-2A88-DDB0-3822-BB5946949488}"/>
              </a:ext>
            </a:extLst>
          </p:cNvPr>
          <p:cNvSpPr/>
          <p:nvPr/>
        </p:nvSpPr>
        <p:spPr>
          <a:xfrm>
            <a:off x="6163737" y="1876484"/>
            <a:ext cx="5821219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37A63A-F99F-7E37-ECF5-B99E1DF18EB5}"/>
              </a:ext>
            </a:extLst>
          </p:cNvPr>
          <p:cNvSpPr txBox="1"/>
          <p:nvPr/>
        </p:nvSpPr>
        <p:spPr>
          <a:xfrm>
            <a:off x="6265339" y="1898698"/>
            <a:ext cx="54370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u="none" strike="noStrike">
                <a:solidFill>
                  <a:srgbClr val="000000"/>
                </a:solidFill>
                <a:effectLst/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euler.py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GB" altLang="ja-JP" sz="2000" dirty="0"/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 = 1.0 # y(t) </a:t>
            </a:r>
            <a:r>
              <a:rPr lang="ja-JP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の初期値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 = 0.0</a:t>
            </a:r>
          </a:p>
          <a:p>
            <a:pPr>
              <a:buNone/>
            </a:pP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0.01</a:t>
            </a:r>
          </a:p>
          <a:p>
            <a:pPr>
              <a:buNone/>
            </a:pP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1.0</a:t>
            </a:r>
          </a:p>
          <a:p>
            <a:pPr>
              <a:buNone/>
            </a:pP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 = -0.8 # </a:t>
            </a:r>
            <a:r>
              <a:rPr lang="ja-JP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微分方程式中の定数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buNone/>
            </a:pP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t &lt;=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print(t,"\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t",y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k * y</a:t>
            </a: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delta_y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y = y +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delta_y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t = t + </a:t>
            </a:r>
            <a:r>
              <a:rPr lang="en-GB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en-GB" altLang="ja-JP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GB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B158C5-9367-D704-E819-36C0BF95EDA9}"/>
              </a:ext>
            </a:extLst>
          </p:cNvPr>
          <p:cNvSpPr txBox="1"/>
          <p:nvPr/>
        </p:nvSpPr>
        <p:spPr>
          <a:xfrm>
            <a:off x="139314" y="1325076"/>
            <a:ext cx="175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常微分方程式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B52A391-415A-CDE2-45BF-0E43BB7D4F45}"/>
              </a:ext>
            </a:extLst>
          </p:cNvPr>
          <p:cNvSpPr txBox="1"/>
          <p:nvPr/>
        </p:nvSpPr>
        <p:spPr>
          <a:xfrm>
            <a:off x="3422493" y="1325076"/>
            <a:ext cx="311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をオイラー法で解く。式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A3AE1E-AB7C-43F9-2FD9-16B25AD424FA}"/>
              </a:ext>
            </a:extLst>
          </p:cNvPr>
          <p:cNvSpPr txBox="1"/>
          <p:nvPr/>
        </p:nvSpPr>
        <p:spPr>
          <a:xfrm>
            <a:off x="9309651" y="1325076"/>
            <a:ext cx="274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との対応を確認すること。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C6F4889-FD1D-BD5E-42F7-11523B8A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7" y="1135519"/>
            <a:ext cx="3117792" cy="6331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871C509-0BDC-B8BA-8688-3C835005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67" y="1182013"/>
            <a:ext cx="1602597" cy="55888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3005399-4815-317F-70C8-6197D444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5" y="4169045"/>
            <a:ext cx="588936" cy="5889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789FB0-2E68-7701-2851-9AC70CA4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5" y="4803817"/>
            <a:ext cx="588936" cy="5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4CFFA-3221-B2EC-72DF-161487F3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</a:t>
            </a:r>
            <a:r>
              <a:rPr kumimoji="1" lang="en-US" altLang="ja-JP" dirty="0"/>
              <a:t>atplotlib </a:t>
            </a:r>
            <a:r>
              <a:rPr kumimoji="1" lang="ja-JP" altLang="en-US"/>
              <a:t>で数値解をグラフ化する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1C3C00-6AE1-92E4-8D46-A9D394690901}"/>
              </a:ext>
            </a:extLst>
          </p:cNvPr>
          <p:cNvSpPr txBox="1"/>
          <p:nvPr/>
        </p:nvSpPr>
        <p:spPr>
          <a:xfrm>
            <a:off x="228290" y="1891983"/>
            <a:ext cx="58952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euler_matplotlib.py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matplotlib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をインポート</a:t>
            </a: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y = 1.0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t = 0.0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delta_t = 0.01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endtime = 1.0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k = - 0.8	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グラフに描画するデータを格納するリスト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y_list = [ y ]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t_list = [ t 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87B556-8106-19C2-2083-4A4D33876E65}"/>
              </a:ext>
            </a:extLst>
          </p:cNvPr>
          <p:cNvSpPr/>
          <p:nvPr/>
        </p:nvSpPr>
        <p:spPr>
          <a:xfrm>
            <a:off x="228290" y="1891983"/>
            <a:ext cx="5691191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9261EB-7D5F-BCBB-1375-7A7326B97018}"/>
              </a:ext>
            </a:extLst>
          </p:cNvPr>
          <p:cNvSpPr txBox="1"/>
          <p:nvPr/>
        </p:nvSpPr>
        <p:spPr>
          <a:xfrm>
            <a:off x="228290" y="1171406"/>
            <a:ext cx="1162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matplotlib : python </a:t>
            </a:r>
            <a:r>
              <a:rPr lang="ja-JP" altLang="en-US"/>
              <a:t>のグラフ描画ライブラリ。業界標準として世界中で使われている。この講義でも今後使う。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2ED179-FDCA-E4C6-BB90-ADDF27D07B06}"/>
              </a:ext>
            </a:extLst>
          </p:cNvPr>
          <p:cNvSpPr txBox="1"/>
          <p:nvPr/>
        </p:nvSpPr>
        <p:spPr>
          <a:xfrm>
            <a:off x="6263026" y="1922979"/>
            <a:ext cx="56911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（左からのつづき）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while t &lt;= endtime :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dydt = k * y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delta_y = dydt * delta_t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y = y + delta_y 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t = t + delta_t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リスト末尾にデータを追加</a:t>
            </a:r>
          </a:p>
          <a:p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y_list.append( y )</a:t>
            </a:r>
          </a:p>
          <a:p>
            <a:r>
              <a:rPr lang="ja-JP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t_list.append( t )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グラフの描画</a:t>
            </a: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plt.plot( t_list , y_list )</a:t>
            </a:r>
          </a:p>
          <a:p>
            <a:r>
              <a:rPr lang="ja-JP" alt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plt.show()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A94722-B05E-B146-5028-BBD5CA3640B1}"/>
              </a:ext>
            </a:extLst>
          </p:cNvPr>
          <p:cNvSpPr/>
          <p:nvPr/>
        </p:nvSpPr>
        <p:spPr>
          <a:xfrm>
            <a:off x="6263025" y="1891983"/>
            <a:ext cx="5691191" cy="4801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26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631AF-5D31-C9D3-5A2E-CBA42EA2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5DC366-8446-AFD4-C07D-00FD2F29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/>
              <a:t>演習</a:t>
            </a:r>
            <a:r>
              <a:rPr kumimoji="1" lang="en-US" altLang="ja-JP" sz="4000" dirty="0"/>
              <a:t>4</a:t>
            </a:r>
            <a:r>
              <a:rPr kumimoji="1" lang="ja-JP" altLang="en-US" sz="4000"/>
              <a:t>：オイラー法で微分方程式の</a:t>
            </a:r>
            <a:r>
              <a:rPr lang="ja-JP" altLang="en-US" sz="4000"/>
              <a:t>数値解を求める</a:t>
            </a:r>
            <a:endParaRPr kumimoji="1" lang="ja-JP" altLang="en-US" sz="40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094000E-2509-8E89-0FC4-149D15D2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07" y="1195221"/>
            <a:ext cx="3270145" cy="67350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CFB999-B7BD-0565-D5D7-F1997A91E88B}"/>
              </a:ext>
            </a:extLst>
          </p:cNvPr>
          <p:cNvSpPr txBox="1"/>
          <p:nvPr/>
        </p:nvSpPr>
        <p:spPr>
          <a:xfrm>
            <a:off x="287110" y="1265674"/>
            <a:ext cx="113211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1. </a:t>
            </a:r>
            <a:r>
              <a:rPr lang="ja-JP" altLang="en-US" sz="2400"/>
              <a:t>グルコース濃度</a:t>
            </a:r>
            <a:r>
              <a:rPr lang="en-US" altLang="ja-JP" sz="2400" dirty="0"/>
              <a:t> [Glucose] </a:t>
            </a:r>
            <a:r>
              <a:rPr lang="ja-JP" altLang="en-US" sz="2400"/>
              <a:t>に関する微分方程式</a:t>
            </a:r>
          </a:p>
          <a:p>
            <a:r>
              <a:rPr lang="en-US" altLang="ja-JP" sz="2400" dirty="0"/>
              <a:t>    </a:t>
            </a:r>
            <a:r>
              <a:rPr lang="ja-JP" altLang="en-US" sz="2400"/>
              <a:t>をオイラー法で解きなさい。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    [Glucose](t=0) </a:t>
            </a:r>
            <a:r>
              <a:rPr lang="ja-JP" altLang="en-US" sz="2400"/>
              <a:t>は</a:t>
            </a:r>
            <a:r>
              <a:rPr lang="en-US" altLang="ja-JP" sz="2400" dirty="0"/>
              <a:t> </a:t>
            </a:r>
            <a:r>
              <a:rPr lang="ja-JP" altLang="en-US" sz="2400"/>
              <a:t>1.0</a:t>
            </a:r>
            <a:r>
              <a:rPr lang="en-US" altLang="ja-JP" sz="2400" dirty="0"/>
              <a:t> </a:t>
            </a:r>
            <a:r>
              <a:rPr lang="ja-JP" altLang="en-US" sz="2400"/>
              <a:t>mM</a:t>
            </a:r>
            <a:r>
              <a:rPr lang="en-US" altLang="ja-JP" sz="2400" dirty="0"/>
              <a:t>, </a:t>
            </a:r>
            <a:r>
              <a:rPr lang="ja-JP" altLang="en-US" sz="2400"/>
              <a:t>反応定数は </a:t>
            </a:r>
            <a:r>
              <a:rPr lang="en-US" altLang="ja-JP" sz="2400" dirty="0"/>
              <a:t>k = 0.2 sec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 </a:t>
            </a:r>
            <a:r>
              <a:rPr lang="ja-JP" altLang="en-US" sz="2400"/>
              <a:t>とする。</a:t>
            </a:r>
            <a:endParaRPr lang="en-US" altLang="ja-JP" sz="2400" dirty="0"/>
          </a:p>
          <a:p>
            <a:r>
              <a:rPr lang="en-US" altLang="ja-JP" sz="2400" dirty="0"/>
              <a:t>    </a:t>
            </a:r>
            <a:r>
              <a:rPr lang="ja-JP" altLang="en-US" sz="2400"/>
              <a:t>時間の刻み幅 </a:t>
            </a:r>
            <a:r>
              <a:rPr lang="el-GR" altLang="ja-JP" sz="2400" dirty="0"/>
              <a:t>Δ</a:t>
            </a:r>
            <a:r>
              <a:rPr lang="en-US" altLang="ja-JP" sz="2400" dirty="0"/>
              <a:t>t=0.01 sec </a:t>
            </a:r>
            <a:r>
              <a:rPr lang="ja-JP" altLang="en-US" sz="2400"/>
              <a:t>とし、</a:t>
            </a:r>
            <a:r>
              <a:rPr lang="en-US" altLang="ja-JP" sz="2400" dirty="0"/>
              <a:t>t=0 〜 5.0 sec</a:t>
            </a:r>
            <a:r>
              <a:rPr lang="ja-JP" altLang="en-US" sz="2400"/>
              <a:t>の範囲について解くこと。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</a:t>
            </a:r>
            <a:r>
              <a:rPr lang="ja-JP" altLang="en-US" sz="2400"/>
              <a:t>「</a:t>
            </a:r>
            <a:r>
              <a:rPr lang="en-US" altLang="ja-JP" sz="2400" dirty="0"/>
              <a:t>1</a:t>
            </a:r>
            <a:r>
              <a:rPr lang="ja-JP" altLang="en-US" sz="2400"/>
              <a:t>」で求めた関数</a:t>
            </a:r>
            <a:r>
              <a:rPr lang="en-US" altLang="ja-JP" sz="2400" dirty="0"/>
              <a:t> [Glucose](t) </a:t>
            </a:r>
            <a:r>
              <a:rPr lang="ja-JP" altLang="en-US" sz="2400"/>
              <a:t>の数値解を</a:t>
            </a:r>
            <a:r>
              <a:rPr lang="en-US" altLang="ja-JP" sz="2400" dirty="0"/>
              <a:t> matplotlib </a:t>
            </a:r>
            <a:r>
              <a:rPr lang="ja-JP" altLang="en-US" sz="2400"/>
              <a:t>でグラフ化しなさい。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/>
              <a:t>「</a:t>
            </a:r>
            <a:r>
              <a:rPr lang="en-US" altLang="ja-JP" sz="2400" dirty="0"/>
              <a:t>2</a:t>
            </a:r>
            <a:r>
              <a:rPr lang="ja-JP" altLang="en-US" sz="2400"/>
              <a:t>」で描いたグラフに、</a:t>
            </a:r>
            <a:r>
              <a:rPr lang="en-US" altLang="ja-JP" sz="2400" dirty="0"/>
              <a:t>[Glucose](t) </a:t>
            </a:r>
            <a:r>
              <a:rPr lang="ja-JP" altLang="en-US" sz="2400"/>
              <a:t>の解析解を重ね描きしなさい。</a:t>
            </a:r>
            <a:endParaRPr lang="en-US" altLang="ja-JP" sz="2400" dirty="0"/>
          </a:p>
          <a:p>
            <a:r>
              <a:rPr lang="ja-JP" altLang="en-US" sz="2400"/>
              <a:t>　</a:t>
            </a:r>
            <a:r>
              <a:rPr lang="en-US" altLang="ja-JP" sz="2400" dirty="0"/>
              <a:t> 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4.  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 = 5.0 sec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時点での数値解と解析解との誤差を百分率で示しなさい。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ja-JP" sz="2400" dirty="0"/>
              <a:t>    </a:t>
            </a:r>
            <a:r>
              <a:rPr lang="ja-JP" altLang="en-US" sz="2400"/>
              <a:t>また、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時間の刻み幅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∆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を</a:t>
            </a:r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0.01 </a:t>
            </a:r>
            <a:r>
              <a:rPr lang="en-GB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sec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より大きくした場合と小さくした場合では、</a:t>
            </a:r>
            <a:endParaRPr lang="en-US" altLang="ja-JP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解析解との誤差がどのように変化するか仮説を立てなさい。</a:t>
            </a:r>
            <a:r>
              <a:rPr lang="en-US" altLang="ja-JP" sz="2400" dirty="0"/>
              <a:t> </a:t>
            </a:r>
          </a:p>
          <a:p>
            <a:endParaRPr lang="en-US" altLang="ja-JP" sz="2400" dirty="0"/>
          </a:p>
          <a:p>
            <a:r>
              <a:rPr lang="en-US" altLang="ja-JP" sz="2400" dirty="0"/>
              <a:t>5. </a:t>
            </a:r>
            <a:r>
              <a:rPr lang="ja-JP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仮説を検証しなさい。</a:t>
            </a:r>
          </a:p>
        </p:txBody>
      </p:sp>
    </p:spTree>
    <p:extLst>
      <p:ext uri="{BB962C8B-B14F-4D97-AF65-F5344CB8AC3E}">
        <p14:creationId xmlns:p14="http://schemas.microsoft.com/office/powerpoint/2010/main" val="112413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8AD6-9582-A5F1-2641-EFE5153D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83E71-A95D-C14B-B775-4CDE51FB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もっと精度のよい数値積分法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FEB74A-1182-4063-136C-5AC955DE96E1}"/>
              </a:ext>
            </a:extLst>
          </p:cNvPr>
          <p:cNvSpPr txBox="1"/>
          <p:nvPr/>
        </p:nvSpPr>
        <p:spPr>
          <a:xfrm>
            <a:off x="129161" y="1201771"/>
            <a:ext cx="11742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/>
              <a:t>オイラー法は、テイラー展開の</a:t>
            </a:r>
            <a:r>
              <a:rPr lang="en-US" altLang="ja-JP" sz="2400" dirty="0"/>
              <a:t>2</a:t>
            </a:r>
            <a:r>
              <a:rPr lang="ja-JP" altLang="en-US" sz="2400"/>
              <a:t>次以上の項を無視した式とも言える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/>
              <a:t>このような数値積分法を「</a:t>
            </a:r>
            <a:r>
              <a:rPr lang="en-US" altLang="ja-JP" sz="2400" dirty="0"/>
              <a:t>1</a:t>
            </a:r>
            <a:r>
              <a:rPr lang="ja-JP" altLang="en-US" sz="2400"/>
              <a:t>次の精度」とよぶ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34F24E-EA15-2A6B-57F6-435BE6F781A2}"/>
              </a:ext>
            </a:extLst>
          </p:cNvPr>
          <p:cNvSpPr txBox="1"/>
          <p:nvPr/>
        </p:nvSpPr>
        <p:spPr>
          <a:xfrm>
            <a:off x="563116" y="2288431"/>
            <a:ext cx="157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オイラー法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58F4F76-4C05-DC50-7659-82A8289D8B16}"/>
              </a:ext>
            </a:extLst>
          </p:cNvPr>
          <p:cNvSpPr txBox="1"/>
          <p:nvPr/>
        </p:nvSpPr>
        <p:spPr>
          <a:xfrm>
            <a:off x="563115" y="3003566"/>
            <a:ext cx="1792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テイラー展開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379B3C-7243-A2BB-354E-5423AC66B9F4}"/>
              </a:ext>
            </a:extLst>
          </p:cNvPr>
          <p:cNvSpPr txBox="1"/>
          <p:nvPr/>
        </p:nvSpPr>
        <p:spPr>
          <a:xfrm>
            <a:off x="129160" y="3941059"/>
            <a:ext cx="11601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4</a:t>
            </a:r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次のルンゲ</a:t>
            </a:r>
            <a:r>
              <a:rPr lang="en-US" altLang="ja-JP" sz="2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=</a:t>
            </a:r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クッタ法</a:t>
            </a:r>
            <a:r>
              <a:rPr lang="ja-JP" altLang="en-US" sz="2400"/>
              <a:t>：実用的な数値積分法の中でも特に有名。精度は</a:t>
            </a:r>
            <a:r>
              <a:rPr lang="en-US" altLang="ja-JP" sz="2400" dirty="0"/>
              <a:t>4</a:t>
            </a:r>
            <a:r>
              <a:rPr lang="ja-JP" altLang="en-US" sz="2400"/>
              <a:t>次。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6A5879-756F-953E-AC14-FBEC413E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11" y="2818753"/>
            <a:ext cx="9414253" cy="6518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4425EBC-F89E-AA7E-5EFD-ACB129D0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11" y="2123916"/>
            <a:ext cx="3239145" cy="62815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5B154EB-E334-964C-7570-457E0BD1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41" y="4489500"/>
            <a:ext cx="6158992" cy="7113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8818ED1-A66D-1F8F-A09F-AD0C0A57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04" y="4489500"/>
            <a:ext cx="1996647" cy="720529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B8611E-0192-F229-B797-2E701083407F}"/>
              </a:ext>
            </a:extLst>
          </p:cNvPr>
          <p:cNvSpPr txBox="1"/>
          <p:nvPr/>
        </p:nvSpPr>
        <p:spPr>
          <a:xfrm>
            <a:off x="2650211" y="4692147"/>
            <a:ext cx="1751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の数値解を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EA8E4C4-673A-539C-1952-751471D89E24}"/>
              </a:ext>
            </a:extLst>
          </p:cNvPr>
          <p:cNvSpPr txBox="1"/>
          <p:nvPr/>
        </p:nvSpPr>
        <p:spPr>
          <a:xfrm>
            <a:off x="10510502" y="4645118"/>
            <a:ext cx="1483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で求める。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BAA3EE-9F60-B8C0-578E-12C5131C05DB}"/>
              </a:ext>
            </a:extLst>
          </p:cNvPr>
          <p:cNvSpPr txBox="1"/>
          <p:nvPr/>
        </p:nvSpPr>
        <p:spPr>
          <a:xfrm>
            <a:off x="461104" y="5455187"/>
            <a:ext cx="1017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ただし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4C62FC4-DD2C-CD99-1C3C-F9D337B3B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214" y="5522270"/>
            <a:ext cx="3022169" cy="100739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C7D10BE-952B-A137-6836-5B72B61C6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649" y="5378917"/>
            <a:ext cx="3022169" cy="10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08AB6-0685-5FC8-F879-0DADBB58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ねらい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AF4077-3678-8F64-8D98-83BFCCF914C9}"/>
              </a:ext>
            </a:extLst>
          </p:cNvPr>
          <p:cNvSpPr txBox="1"/>
          <p:nvPr/>
        </p:nvSpPr>
        <p:spPr>
          <a:xfrm>
            <a:off x="6569578" y="2776564"/>
            <a:ext cx="5746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理工学部など他学部の理数系専門科目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1CDFD8-8ECF-8717-2F9F-5ACFF74C5590}"/>
              </a:ext>
            </a:extLst>
          </p:cNvPr>
          <p:cNvSpPr txBox="1"/>
          <p:nvPr/>
        </p:nvSpPr>
        <p:spPr>
          <a:xfrm>
            <a:off x="234131" y="2767280"/>
            <a:ext cx="5746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SFC</a:t>
            </a:r>
            <a:r>
              <a:rPr lang="ja-JP" altLang="en-US" sz="2400"/>
              <a:t>の数学・データサイエンス系科目</a:t>
            </a:r>
            <a:endParaRPr lang="en-US" altLang="ja-JP" sz="2400" dirty="0"/>
          </a:p>
        </p:txBody>
      </p:sp>
      <p:cxnSp>
        <p:nvCxnSpPr>
          <p:cNvPr id="6" name="曲線コネクタ 5">
            <a:extLst>
              <a:ext uri="{FF2B5EF4-FFF2-40B4-BE49-F238E27FC236}">
                <a16:creationId xmlns:a16="http://schemas.microsoft.com/office/drawing/2014/main" id="{207FDD2B-FF76-F926-7BFF-1E194AEA0966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16200000" flipH="1">
            <a:off x="6270690" y="-395801"/>
            <a:ext cx="9284" cy="6335447"/>
          </a:xfrm>
          <a:prstGeom prst="curvedConnector3">
            <a:avLst>
              <a:gd name="adj1" fmla="val -9028436"/>
            </a:avLst>
          </a:prstGeom>
          <a:ln w="88900">
            <a:solidFill>
              <a:srgbClr val="01189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A366D0-ED43-C8AA-7DED-6D0E40AC46FC}"/>
              </a:ext>
            </a:extLst>
          </p:cNvPr>
          <p:cNvSpPr txBox="1"/>
          <p:nvPr/>
        </p:nvSpPr>
        <p:spPr>
          <a:xfrm>
            <a:off x="4357759" y="1293301"/>
            <a:ext cx="3465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本講義が橋渡しする</a:t>
            </a:r>
            <a:endParaRPr lang="en-US" altLang="ja-JP" sz="28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B0782D-C0AD-66EE-AB0A-A0C4DFAB13B7}"/>
              </a:ext>
            </a:extLst>
          </p:cNvPr>
          <p:cNvSpPr txBox="1"/>
          <p:nvPr/>
        </p:nvSpPr>
        <p:spPr>
          <a:xfrm>
            <a:off x="1549401" y="3788880"/>
            <a:ext cx="952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u="sng"/>
              <a:t>システム生物学の題材を具体例として、以下を身に付ける</a:t>
            </a:r>
            <a:endParaRPr lang="en-US" altLang="ja-JP" sz="2800" u="sng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99AF00-A06A-1E6C-2FCE-77E7333674E3}"/>
              </a:ext>
            </a:extLst>
          </p:cNvPr>
          <p:cNvSpPr txBox="1"/>
          <p:nvPr/>
        </p:nvSpPr>
        <p:spPr>
          <a:xfrm>
            <a:off x="3696100" y="4514671"/>
            <a:ext cx="57469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常微分方程式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力学系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制御工学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シャノンの情報理論</a:t>
            </a:r>
            <a:endParaRPr lang="en-US" altLang="ja-JP" sz="28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/>
              <a:t>遺伝と親族関係の数学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1760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07C319-73FD-8674-9DC4-A8F3DF60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err="1"/>
              <a:t>scipy.integrate.solve_ivp</a:t>
            </a:r>
            <a:r>
              <a:rPr kumimoji="1" lang="en-US" altLang="ja-JP" sz="3600" dirty="0"/>
              <a:t>: python</a:t>
            </a:r>
            <a:r>
              <a:rPr kumimoji="1" lang="ja-JP" altLang="en-US" sz="3600"/>
              <a:t>の微分方程式ソルバ</a:t>
            </a:r>
            <a:r>
              <a:rPr lang="ja-JP" altLang="en-US" sz="3600"/>
              <a:t>ー</a:t>
            </a:r>
            <a:endParaRPr kumimoji="1" lang="ja-JP" altLang="en-US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302B69-229F-1ECD-BD13-002CAC92DD4E}"/>
              </a:ext>
            </a:extLst>
          </p:cNvPr>
          <p:cNvSpPr txBox="1"/>
          <p:nvPr/>
        </p:nvSpPr>
        <p:spPr>
          <a:xfrm>
            <a:off x="1203262" y="1600721"/>
            <a:ext cx="978547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GB" altLang="ja-JP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scipy.integrate</a:t>
            </a:r>
            <a:r>
              <a:rPr lang="en-GB" altLang="ja-JP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endParaRPr lang="en-GB" altLang="ja-JP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def f( t , y ):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k = 0.01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- k * y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dydt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y0 = [ 1.0 ]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[0, 350]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, 100 )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solution = </a:t>
            </a:r>
            <a:r>
              <a:rPr lang="en-GB" altLang="ja-JP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f,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, y0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method='RK45’)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# method=‘RK45’ 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は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次のルンゲ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ja-JP" altLang="en-US">
                <a:latin typeface="Courier New" panose="02070309020205020404" pitchFamily="49" charset="0"/>
                <a:cs typeface="Courier New" panose="02070309020205020404" pitchFamily="49" charset="0"/>
              </a:rPr>
              <a:t>クッタ法を使うという命令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)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852317-C891-89BA-9DA4-8EECDC770A00}"/>
              </a:ext>
            </a:extLst>
          </p:cNvPr>
          <p:cNvSpPr txBox="1"/>
          <p:nvPr/>
        </p:nvSpPr>
        <p:spPr>
          <a:xfrm>
            <a:off x="1173995" y="1235988"/>
            <a:ext cx="2142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(rk4.py)</a:t>
            </a:r>
          </a:p>
        </p:txBody>
      </p:sp>
    </p:spTree>
    <p:extLst>
      <p:ext uri="{BB962C8B-B14F-4D97-AF65-F5344CB8AC3E}">
        <p14:creationId xmlns:p14="http://schemas.microsoft.com/office/powerpoint/2010/main" val="333997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0558BB-A43C-A56C-3B50-FB667E38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/>
              <a:t>演習</a:t>
            </a:r>
            <a:r>
              <a:rPr kumimoji="1" lang="en-US" altLang="ja-JP" sz="3200" dirty="0"/>
              <a:t>5: </a:t>
            </a:r>
            <a:r>
              <a:rPr kumimoji="1" lang="en-US" altLang="ja-JP" sz="3200" dirty="0" err="1"/>
              <a:t>solve_ivp</a:t>
            </a:r>
            <a:r>
              <a:rPr kumimoji="1" lang="en-US" altLang="ja-JP" sz="3200" dirty="0"/>
              <a:t> </a:t>
            </a:r>
            <a:r>
              <a:rPr kumimoji="1" lang="ja-JP" altLang="en-US" sz="3200"/>
              <a:t>を用いた生化学反応系のシミュレーション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FF39B7-C3DF-9D27-EBD0-D1466860CC66}"/>
              </a:ext>
            </a:extLst>
          </p:cNvPr>
          <p:cNvSpPr txBox="1"/>
          <p:nvPr/>
        </p:nvSpPr>
        <p:spPr>
          <a:xfrm>
            <a:off x="442196" y="1336347"/>
            <a:ext cx="791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次</a:t>
            </a:r>
            <a:r>
              <a:rPr kumimoji="1" lang="ja-JP" altLang="en-US" sz="2400"/>
              <a:t>の化学反応式について、以下の問いに答えなさい。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D99BCF-2A69-52E8-2898-1EF3FEC00BD3}"/>
              </a:ext>
            </a:extLst>
          </p:cNvPr>
          <p:cNvSpPr txBox="1"/>
          <p:nvPr/>
        </p:nvSpPr>
        <p:spPr>
          <a:xfrm>
            <a:off x="442196" y="3140455"/>
            <a:ext cx="11461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/>
              <a:t>と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の反応速度式は以下の通りである。</a:t>
            </a:r>
            <a:r>
              <a:rPr lang="ja-JP" altLang="en-US" sz="2400"/>
              <a:t>単位時間あたりの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と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それぞれの濃度の変化量について、常微分方程式を書きなさい。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AEA329-36BC-C5BA-02E5-3895410A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22" y="2047862"/>
            <a:ext cx="4258707" cy="715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AB633C9-7A1F-CB37-366D-3A49AE9F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21" y="4106054"/>
            <a:ext cx="2428357" cy="8309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16977C-D0C5-FDDE-1B3E-BED34E11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62" y="4106054"/>
            <a:ext cx="2560648" cy="8762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F960266-AF61-1908-5187-07553DA0D173}"/>
              </a:ext>
            </a:extLst>
          </p:cNvPr>
          <p:cNvSpPr txBox="1"/>
          <p:nvPr/>
        </p:nvSpPr>
        <p:spPr>
          <a:xfrm>
            <a:off x="442196" y="5328396"/>
            <a:ext cx="98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/>
              <a:t>次のページに示したコード例の空欄を埋め、「</a:t>
            </a:r>
            <a:r>
              <a:rPr lang="en-US" altLang="ja-JP" sz="2400" dirty="0"/>
              <a:t>1</a:t>
            </a:r>
            <a:r>
              <a:rPr lang="ja-JP" altLang="en-US" sz="2400"/>
              <a:t>」で書き下ろした常微分方程式を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solve_ivp</a:t>
            </a:r>
            <a:r>
              <a:rPr lang="en-US" altLang="ja-JP" sz="2400" dirty="0"/>
              <a:t> </a:t>
            </a:r>
            <a:r>
              <a:rPr lang="ja-JP" altLang="en-US" sz="2400"/>
              <a:t>で解きなさい。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0978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5C86CB-310C-65EB-28FC-9D94DAEA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lang="en-US" altLang="ja-JP" dirty="0"/>
              <a:t>5 (</a:t>
            </a:r>
            <a:r>
              <a:rPr lang="ja-JP" altLang="en-US"/>
              <a:t>つづき</a:t>
            </a:r>
            <a:r>
              <a:rPr lang="en-US" altLang="ja-JP" dirty="0"/>
              <a:t>)</a:t>
            </a:r>
            <a:r>
              <a:rPr lang="ja-JP" altLang="en-US"/>
              <a:t>：</a:t>
            </a:r>
            <a:r>
              <a:rPr kumimoji="1" lang="ja-JP" altLang="en-US"/>
              <a:t>空欄を埋めなさい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1F1748-42F5-E1F5-6C76-29E163DE4147}"/>
              </a:ext>
            </a:extLst>
          </p:cNvPr>
          <p:cNvSpPr txBox="1"/>
          <p:nvPr/>
        </p:nvSpPr>
        <p:spPr>
          <a:xfrm>
            <a:off x="228601" y="1328528"/>
            <a:ext cx="7412063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michaelis.py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scipy.integrate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def f( t , s0 , Vmax1 , Km1 , Vmax2 , Km2 ):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S1 = s0[ 0 ]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S2 = s0[ 1 ]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v1 = Vmax1 * S1 / ( Km1 + S1 )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v2 =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ds1dt = - v1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ds2dt =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[ ds1dt , ds2dt ] 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s0 = [ 2.0E-3 , 0 ]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[0, 30]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, 100 )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72B368-4C0E-E8D7-EA08-6CD0615203CE}"/>
              </a:ext>
            </a:extLst>
          </p:cNvPr>
          <p:cNvSpPr txBox="1"/>
          <p:nvPr/>
        </p:nvSpPr>
        <p:spPr>
          <a:xfrm>
            <a:off x="6514510" y="1219915"/>
            <a:ext cx="5501897" cy="480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>
                <a:solidFill>
                  <a:srgbClr val="0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コード</a:t>
            </a:r>
            <a:r>
              <a:rPr lang="ja-JP" altLang="en-US" b="1">
                <a:solidFill>
                  <a:srgbClr val="000000"/>
                </a:solidFill>
                <a:latin typeface="Courier New" panose="02070309020205020404" pitchFamily="49" charset="0"/>
                <a:ea typeface="Hiragino Kaku Gothic ProN W6" panose="020B0300000000000000" pitchFamily="34" charset="-128"/>
                <a:cs typeface="Courier New" panose="02070309020205020404" pitchFamily="49" charset="0"/>
              </a:rPr>
              <a:t>（左からの続き）</a:t>
            </a:r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Vmax1 = 1.0E-3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Km1 = 1.0E-3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Vmax2 = 1.0E-4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Km2 = 2.0E-4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solution =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f,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t_span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, s0 ,   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t_eval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method='RK45’,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=( Vmax1 , Km1 , </a:t>
            </a:r>
          </a:p>
          <a:p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Vmax2 , Km2 ) )</a:t>
            </a:r>
          </a:p>
          <a:p>
            <a:endParaRPr lang="en-GB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[0] )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solution.t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solution.y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[1] ) </a:t>
            </a:r>
          </a:p>
          <a:p>
            <a:r>
              <a:rPr lang="en-GB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GB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1E9669-3C3B-0310-B90E-AA4F19A7555E}"/>
              </a:ext>
            </a:extLst>
          </p:cNvPr>
          <p:cNvSpPr/>
          <p:nvPr/>
        </p:nvSpPr>
        <p:spPr>
          <a:xfrm>
            <a:off x="1577009" y="4147930"/>
            <a:ext cx="3352800" cy="265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9D921A-80B6-62A7-E5A0-6C3AFECE55C2}"/>
              </a:ext>
            </a:extLst>
          </p:cNvPr>
          <p:cNvSpPr/>
          <p:nvPr/>
        </p:nvSpPr>
        <p:spPr>
          <a:xfrm>
            <a:off x="1954696" y="4923182"/>
            <a:ext cx="2975113" cy="2650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37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9C625-D511-7A5E-78C3-6EC105FE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まとめ：今日学んだこと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4CACBC-2B79-B4EA-5EEE-D02A73DD01D5}"/>
              </a:ext>
            </a:extLst>
          </p:cNvPr>
          <p:cNvSpPr txBox="1"/>
          <p:nvPr/>
        </p:nvSpPr>
        <p:spPr>
          <a:xfrm>
            <a:off x="365333" y="1553194"/>
            <a:ext cx="114613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生化学反応系の挙動を記述する常微分方程式を書き下ろした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微分の定義にしたがって微分方程式を解いた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変数分離法で微分方程式の解析解を求めた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オイラー法で微分方程式の数値解を求めた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を用いて数値解を視覚化した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solve_ivp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を用いてルンゲクッタ法による数値解を求めた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solve_ivp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を用いて生化学反応系の挙動をシミュレーションした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5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8A5E1-7564-EE48-4B6F-09FD702C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スライドやコードの置き場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BA01D5-3888-9E93-D2F6-A532A7619C70}"/>
              </a:ext>
            </a:extLst>
          </p:cNvPr>
          <p:cNvSpPr txBox="1"/>
          <p:nvPr/>
        </p:nvSpPr>
        <p:spPr>
          <a:xfrm>
            <a:off x="762000" y="1942007"/>
            <a:ext cx="1066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/>
              <a:t>https://github.com/YugiLab/Lectures.git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18D00C-C340-C8FC-1F82-7043CC03DFF9}"/>
              </a:ext>
            </a:extLst>
          </p:cNvPr>
          <p:cNvSpPr txBox="1"/>
          <p:nvPr/>
        </p:nvSpPr>
        <p:spPr>
          <a:xfrm>
            <a:off x="5354782" y="3339222"/>
            <a:ext cx="1482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800"/>
              <a:t>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B13D0C-E48F-5486-AF6C-FA04EB257BA5}"/>
              </a:ext>
            </a:extLst>
          </p:cNvPr>
          <p:cNvSpPr txBox="1"/>
          <p:nvPr/>
        </p:nvSpPr>
        <p:spPr>
          <a:xfrm>
            <a:off x="4530436" y="4736436"/>
            <a:ext cx="3131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800" dirty="0"/>
              <a:t>DS2_2025</a:t>
            </a:r>
            <a:endParaRPr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108671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画像が生成されました">
            <a:extLst>
              <a:ext uri="{FF2B5EF4-FFF2-40B4-BE49-F238E27FC236}">
                <a16:creationId xmlns:a16="http://schemas.microsoft.com/office/drawing/2014/main" id="{A7A722B1-9425-73FA-BC5A-EBAE21AAC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3" r="14758"/>
          <a:stretch/>
        </p:blipFill>
        <p:spPr bwMode="auto">
          <a:xfrm rot="10800000">
            <a:off x="2747041" y="2298824"/>
            <a:ext cx="2467510" cy="23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124D534-4FC0-4246-9BBC-1AD2DB98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生命は細胞から成る。</a:t>
            </a:r>
            <a:r>
              <a:rPr kumimoji="1" lang="en-US" altLang="ja-JP" sz="3600" dirty="0"/>
              <a:t> </a:t>
            </a:r>
            <a:r>
              <a:rPr kumimoji="1" lang="ja-JP" altLang="en-US" sz="3600"/>
              <a:t>細胞は化学反応から成る。</a:t>
            </a:r>
            <a:endParaRPr lang="ja-JP" altLang="en-US" sz="36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FFEB1D-C84D-BC40-AF6E-50ECCEE3EE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528" y="1995767"/>
            <a:ext cx="5030248" cy="35856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EB8925-86AB-8142-B574-C294A38D08BB}"/>
              </a:ext>
            </a:extLst>
          </p:cNvPr>
          <p:cNvSpPr/>
          <p:nvPr/>
        </p:nvSpPr>
        <p:spPr>
          <a:xfrm>
            <a:off x="5948100" y="5515134"/>
            <a:ext cx="6346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中央の円が</a:t>
            </a:r>
            <a:r>
              <a:rPr lang="en-US" altLang="ja-JP" sz="2400" dirty="0"/>
              <a:t>TCA</a:t>
            </a:r>
            <a:r>
              <a:rPr lang="ja-JP" altLang="en-US" sz="2400"/>
              <a:t>サイクル（クエン酸回路）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6665D000-43E0-E146-B58A-D912DA4C4AB3}"/>
              </a:ext>
            </a:extLst>
          </p:cNvPr>
          <p:cNvSpPr/>
          <p:nvPr/>
        </p:nvSpPr>
        <p:spPr>
          <a:xfrm>
            <a:off x="8451070" y="3292157"/>
            <a:ext cx="1340151" cy="992819"/>
          </a:xfrm>
          <a:prstGeom prst="roundRect">
            <a:avLst>
              <a:gd name="adj" fmla="val 7787"/>
            </a:avLst>
          </a:prstGeom>
          <a:ln w="47625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107" tIns="50054" rIns="100107" bIns="50054" anchor="ctr"/>
          <a:lstStyle/>
          <a:p>
            <a:pPr algn="ctr"/>
            <a:endParaRPr lang="en-US" altLang="ja-JP" sz="2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192CD6-36CC-1263-CC4B-151B4EC6FCB6}"/>
              </a:ext>
            </a:extLst>
          </p:cNvPr>
          <p:cNvSpPr/>
          <p:nvPr/>
        </p:nvSpPr>
        <p:spPr>
          <a:xfrm>
            <a:off x="5767023" y="1231002"/>
            <a:ext cx="6630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細胞内の代謝経路。</a:t>
            </a:r>
            <a:r>
              <a:rPr lang="en-US" altLang="ja-JP" sz="2400" dirty="0">
                <a:solidFill>
                  <a:srgbClr val="C00000"/>
                </a:solidFill>
              </a:rPr>
              <a:t>1</a:t>
            </a:r>
            <a:r>
              <a:rPr lang="ja-JP" altLang="en-US" sz="2400">
                <a:solidFill>
                  <a:srgbClr val="C00000"/>
                </a:solidFill>
              </a:rPr>
              <a:t>本</a:t>
            </a:r>
            <a:r>
              <a:rPr lang="en-US" altLang="ja-JP" sz="2400" dirty="0">
                <a:solidFill>
                  <a:srgbClr val="C00000"/>
                </a:solidFill>
              </a:rPr>
              <a:t>1</a:t>
            </a:r>
            <a:r>
              <a:rPr lang="ja-JP" altLang="en-US" sz="2400">
                <a:solidFill>
                  <a:srgbClr val="C00000"/>
                </a:solidFill>
              </a:rPr>
              <a:t>本の線が化学反応</a:t>
            </a:r>
            <a:r>
              <a:rPr lang="ja-JP" altLang="en-US" sz="2400"/>
              <a:t>。</a:t>
            </a:r>
            <a:endParaRPr lang="en-US" altLang="ja-JP" sz="2400" dirty="0"/>
          </a:p>
          <a:p>
            <a:r>
              <a:rPr lang="ja-JP" altLang="en-US" sz="2400"/>
              <a:t>代謝だけでもこのように複雑な回路図になる。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88E6E5-4B91-A1AE-17E6-AAEEC158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2" y="1812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8C2A4E1-023B-3600-A87F-F6965E12B325}"/>
              </a:ext>
            </a:extLst>
          </p:cNvPr>
          <p:cNvCxnSpPr>
            <a:cxnSpLocks/>
          </p:cNvCxnSpPr>
          <p:nvPr/>
        </p:nvCxnSpPr>
        <p:spPr>
          <a:xfrm flipV="1">
            <a:off x="1905054" y="2522733"/>
            <a:ext cx="1364553" cy="8322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ED9F9EE-E9C4-1973-57BC-6D03D5198D13}"/>
              </a:ext>
            </a:extLst>
          </p:cNvPr>
          <p:cNvCxnSpPr>
            <a:cxnSpLocks/>
          </p:cNvCxnSpPr>
          <p:nvPr/>
        </p:nvCxnSpPr>
        <p:spPr>
          <a:xfrm>
            <a:off x="1905054" y="3603855"/>
            <a:ext cx="1468341" cy="8322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4C24FF2-D202-B066-9B0F-D76E1DBC4447}"/>
              </a:ext>
            </a:extLst>
          </p:cNvPr>
          <p:cNvCxnSpPr>
            <a:cxnSpLocks/>
          </p:cNvCxnSpPr>
          <p:nvPr/>
        </p:nvCxnSpPr>
        <p:spPr>
          <a:xfrm flipV="1">
            <a:off x="4925036" y="2061999"/>
            <a:ext cx="1364553" cy="12301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E81E785-F029-B29B-72EC-226DB705EDC5}"/>
              </a:ext>
            </a:extLst>
          </p:cNvPr>
          <p:cNvCxnSpPr>
            <a:cxnSpLocks/>
          </p:cNvCxnSpPr>
          <p:nvPr/>
        </p:nvCxnSpPr>
        <p:spPr>
          <a:xfrm>
            <a:off x="4925036" y="3603855"/>
            <a:ext cx="1364553" cy="18084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7D4F6F1D-2E46-7A84-7777-52CA1D9817B5}"/>
              </a:ext>
            </a:extLst>
          </p:cNvPr>
          <p:cNvSpPr/>
          <p:nvPr/>
        </p:nvSpPr>
        <p:spPr>
          <a:xfrm>
            <a:off x="148284" y="6237312"/>
            <a:ext cx="11850130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複数の化学反応が集まって生命機能を実現しているシステムを</a:t>
            </a:r>
            <a:r>
              <a:rPr lang="ja-JP" altLang="en-US" sz="2400">
                <a:solidFill>
                  <a:srgbClr val="C00000"/>
                </a:solidFill>
                <a:latin typeface="+mn-ea"/>
                <a:cs typeface="Helvetica Neue" panose="02000503000000020004" pitchFamily="2" charset="0"/>
              </a:rPr>
              <a:t>生化学反応系</a:t>
            </a:r>
            <a:r>
              <a:rPr lang="ja-JP" altLang="en-US" sz="24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という</a:t>
            </a:r>
            <a:endParaRPr lang="en-US" altLang="ja-JP" sz="2400" dirty="0">
              <a:solidFill>
                <a:schemeClr val="tx1"/>
              </a:solidFill>
              <a:latin typeface="+mn-ea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28C2B1-8A37-B4CB-42EE-3AB433C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/>
              <a:t>反応速度論を用いて生化学反応系の挙動を数式に帰着する</a:t>
            </a:r>
            <a:endParaRPr kumimoji="1" lang="ja-JP" altLang="en-US" sz="3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6C4FFA-A77A-7F84-777B-8C7C6359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59" y="2966081"/>
            <a:ext cx="2037544" cy="59832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FF7ECE8-8DD5-A690-CD00-6179739869A2}"/>
              </a:ext>
            </a:extLst>
          </p:cNvPr>
          <p:cNvSpPr txBox="1"/>
          <p:nvPr/>
        </p:nvSpPr>
        <p:spPr>
          <a:xfrm>
            <a:off x="182230" y="4168889"/>
            <a:ext cx="5440094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反応速度</a:t>
            </a:r>
            <a:r>
              <a:rPr lang="en-US" altLang="ja-JP" sz="2000" dirty="0"/>
              <a:t>(reaction rate)</a:t>
            </a:r>
            <a:r>
              <a:rPr lang="ja-JP" altLang="en-US" sz="2000"/>
              <a:t>。単位は</a:t>
            </a:r>
            <a:r>
              <a:rPr lang="en-US" altLang="ja-JP" sz="2000" dirty="0"/>
              <a:t>  [</a:t>
            </a:r>
            <a:r>
              <a:rPr lang="ja-JP" altLang="en-US" sz="2000"/>
              <a:t>濃度</a:t>
            </a:r>
            <a:r>
              <a:rPr lang="en-US" altLang="ja-JP" sz="2000" dirty="0"/>
              <a:t>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2393A4-908B-5CB9-4095-360C1C26DA2C}"/>
              </a:ext>
            </a:extLst>
          </p:cNvPr>
          <p:cNvSpPr txBox="1"/>
          <p:nvPr/>
        </p:nvSpPr>
        <p:spPr>
          <a:xfrm>
            <a:off x="3375953" y="4980777"/>
            <a:ext cx="5440094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速度定数</a:t>
            </a:r>
            <a:r>
              <a:rPr lang="en-US" altLang="ja-JP" sz="2000" dirty="0"/>
              <a:t>(rate constant)</a:t>
            </a:r>
            <a:r>
              <a:rPr lang="ja-JP" altLang="en-US" sz="2000"/>
              <a:t>。単位は</a:t>
            </a:r>
            <a:r>
              <a:rPr lang="en-US" altLang="ja-JP" sz="2000" dirty="0"/>
              <a:t>  [1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AAD69A-9FC0-BF45-169C-0ED55A2EB338}"/>
              </a:ext>
            </a:extLst>
          </p:cNvPr>
          <p:cNvSpPr txBox="1"/>
          <p:nvPr/>
        </p:nvSpPr>
        <p:spPr>
          <a:xfrm>
            <a:off x="6891944" y="4168889"/>
            <a:ext cx="518629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物質</a:t>
            </a:r>
            <a:r>
              <a:rPr lang="en-US" altLang="ja-JP" sz="2000" dirty="0"/>
              <a:t>S</a:t>
            </a:r>
            <a:r>
              <a:rPr lang="ja-JP" altLang="en-US" sz="2000"/>
              <a:t>の濃度</a:t>
            </a:r>
            <a:r>
              <a:rPr lang="en-US" altLang="ja-JP" sz="2000" dirty="0"/>
              <a:t> (concentration)</a:t>
            </a:r>
            <a:r>
              <a:rPr lang="ja-JP" altLang="en-US" sz="2000"/>
              <a:t>。単位は</a:t>
            </a:r>
            <a:r>
              <a:rPr lang="en-US" altLang="ja-JP" sz="2000" dirty="0"/>
              <a:t> [</a:t>
            </a:r>
            <a:r>
              <a:rPr lang="ja-JP" altLang="en-US" sz="2000"/>
              <a:t>濃度</a:t>
            </a:r>
            <a:r>
              <a:rPr lang="en-US" altLang="ja-JP" sz="2000" dirty="0"/>
              <a:t>]</a:t>
            </a:r>
            <a:r>
              <a:rPr lang="ja-JP" altLang="en-US" sz="2000"/>
              <a:t>。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4D6A2E-4104-425A-2E15-13213DD60A95}"/>
              </a:ext>
            </a:extLst>
          </p:cNvPr>
          <p:cNvSpPr txBox="1"/>
          <p:nvPr/>
        </p:nvSpPr>
        <p:spPr>
          <a:xfrm>
            <a:off x="2347583" y="1210004"/>
            <a:ext cx="749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基本方程式は「質量作用の法則」</a:t>
            </a:r>
            <a:r>
              <a:rPr kumimoji="1" lang="en-US" altLang="ja-JP" sz="2400" dirty="0"/>
              <a:t>(law of mass action)</a:t>
            </a:r>
            <a:endParaRPr kumimoji="1" lang="ja-JP" altLang="en-US" sz="24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D8BB0A-1853-3130-5BE1-82A82149D99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096000" y="3690520"/>
            <a:ext cx="0" cy="1290257"/>
          </a:xfrm>
          <a:prstGeom prst="straightConnector1">
            <a:avLst/>
          </a:prstGeom>
          <a:ln w="25400">
            <a:solidFill>
              <a:srgbClr val="008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C8743E8A-E542-0BCF-3DD6-86490338BCE2}"/>
              </a:ext>
            </a:extLst>
          </p:cNvPr>
          <p:cNvSpPr/>
          <p:nvPr/>
        </p:nvSpPr>
        <p:spPr>
          <a:xfrm>
            <a:off x="5905131" y="2832125"/>
            <a:ext cx="365040" cy="866239"/>
          </a:xfrm>
          <a:prstGeom prst="round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68D98B87-FD75-A040-9527-9CAF8A2BBAC2}"/>
              </a:ext>
            </a:extLst>
          </p:cNvPr>
          <p:cNvSpPr/>
          <p:nvPr/>
        </p:nvSpPr>
        <p:spPr>
          <a:xfrm>
            <a:off x="6270171" y="2832125"/>
            <a:ext cx="736916" cy="866239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978646DA-C131-8641-3326-C19B882373F0}"/>
              </a:ext>
            </a:extLst>
          </p:cNvPr>
          <p:cNvSpPr/>
          <p:nvPr/>
        </p:nvSpPr>
        <p:spPr>
          <a:xfrm>
            <a:off x="4805198" y="2832125"/>
            <a:ext cx="446193" cy="8662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00DB5C7-4B1D-F961-4A93-DDF22B3B127F}"/>
              </a:ext>
            </a:extLst>
          </p:cNvPr>
          <p:cNvCxnSpPr>
            <a:stCxn id="18" idx="3"/>
            <a:endCxn id="7" idx="0"/>
          </p:cNvCxnSpPr>
          <p:nvPr/>
        </p:nvCxnSpPr>
        <p:spPr>
          <a:xfrm>
            <a:off x="7007087" y="3265245"/>
            <a:ext cx="2478003" cy="903644"/>
          </a:xfrm>
          <a:prstGeom prst="bentConnector2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59164109-F5AE-66DD-122B-67E6EEC2FA77}"/>
              </a:ext>
            </a:extLst>
          </p:cNvPr>
          <p:cNvCxnSpPr>
            <a:cxnSpLocks/>
            <a:stCxn id="19" idx="1"/>
            <a:endCxn id="5" idx="0"/>
          </p:cNvCxnSpPr>
          <p:nvPr/>
        </p:nvCxnSpPr>
        <p:spPr>
          <a:xfrm rot="10800000" flipV="1">
            <a:off x="2902278" y="3265245"/>
            <a:ext cx="1902921" cy="903644"/>
          </a:xfrm>
          <a:prstGeom prst="bent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代替処理 25">
            <a:extLst>
              <a:ext uri="{FF2B5EF4-FFF2-40B4-BE49-F238E27FC236}">
                <a16:creationId xmlns:a16="http://schemas.microsoft.com/office/drawing/2014/main" id="{029BA00C-7C8E-04EF-B275-9034EA89570F}"/>
              </a:ext>
            </a:extLst>
          </p:cNvPr>
          <p:cNvSpPr/>
          <p:nvPr/>
        </p:nvSpPr>
        <p:spPr>
          <a:xfrm>
            <a:off x="1504336" y="1867271"/>
            <a:ext cx="9217742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化学反応の速度は基質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* </a:t>
            </a:r>
            <a:r>
              <a:rPr lang="en-US" altLang="ja-JP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(substrate) </a:t>
            </a:r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の濃度に比例する</a:t>
            </a:r>
            <a:endParaRPr lang="en-US" altLang="ja-JP" sz="2800" dirty="0">
              <a:solidFill>
                <a:schemeClr val="tx1"/>
              </a:solidFill>
              <a:latin typeface="+mn-ea"/>
              <a:cs typeface="Helvetica Neue" panose="02000503000000020004" pitchFamily="2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6B82AFA-64F6-12F8-21FF-1E3D28B3069D}"/>
              </a:ext>
            </a:extLst>
          </p:cNvPr>
          <p:cNvSpPr txBox="1"/>
          <p:nvPr/>
        </p:nvSpPr>
        <p:spPr>
          <a:xfrm>
            <a:off x="764202" y="6136836"/>
            <a:ext cx="1064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* </a:t>
            </a:r>
            <a:r>
              <a:rPr kumimoji="1" lang="ja-JP" altLang="en-US"/>
              <a:t>：</a:t>
            </a:r>
            <a:r>
              <a:rPr kumimoji="1" lang="en-US" altLang="ja-JP" dirty="0"/>
              <a:t> </a:t>
            </a:r>
            <a:r>
              <a:rPr kumimoji="1" lang="ja-JP" altLang="en-US"/>
              <a:t>基質とは、化学反応の材料となる物質のこと。化学反応の結果生じる物質は産物</a:t>
            </a:r>
            <a:r>
              <a:rPr kumimoji="1" lang="en-US" altLang="ja-JP" dirty="0"/>
              <a:t> (product) </a:t>
            </a:r>
            <a:r>
              <a:rPr kumimoji="1" lang="ja-JP" altLang="en-US"/>
              <a:t>と呼ぶ。</a:t>
            </a:r>
          </a:p>
        </p:txBody>
      </p:sp>
    </p:spTree>
    <p:extLst>
      <p:ext uri="{BB962C8B-B14F-4D97-AF65-F5344CB8AC3E}">
        <p14:creationId xmlns:p14="http://schemas.microsoft.com/office/powerpoint/2010/main" val="14113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EFA30E-CDCB-04B8-B669-57AA9B8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分子の時間変化量は微分方程式で書く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283514-83C3-701E-5946-227C7C1E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026" y="2814162"/>
            <a:ext cx="1981200" cy="4699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4E14D6-A6C3-03A6-65EE-064B40A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50" y="2596596"/>
            <a:ext cx="1460500" cy="50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30EEC2-A077-8E8F-E760-E5ED9C1FF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83" y="5273279"/>
            <a:ext cx="2197100" cy="990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90A272-7CB7-84B6-CCE1-885FF1D31C99}"/>
              </a:ext>
            </a:extLst>
          </p:cNvPr>
          <p:cNvSpPr txBox="1"/>
          <p:nvPr/>
        </p:nvSpPr>
        <p:spPr>
          <a:xfrm>
            <a:off x="148282" y="1728186"/>
            <a:ext cx="455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分子</a:t>
            </a:r>
            <a:r>
              <a:rPr kumimoji="1" lang="en-US" altLang="ja-JP" sz="2400" dirty="0"/>
              <a:t> S </a:t>
            </a:r>
            <a:r>
              <a:rPr kumimoji="1" lang="ja-JP" altLang="en-US" sz="2400"/>
              <a:t>が速度</a:t>
            </a:r>
            <a:r>
              <a:rPr kumimoji="1" lang="en-US" altLang="ja-JP" sz="2400" dirty="0"/>
              <a:t> 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で消費されることを表す</a:t>
            </a:r>
            <a:r>
              <a:rPr kumimoji="1" lang="ja-JP" altLang="en-US" sz="2400">
                <a:solidFill>
                  <a:srgbClr val="C00000"/>
                </a:solidFill>
              </a:rPr>
              <a:t>化学反応式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2" name="二等辺三角形 25">
            <a:extLst>
              <a:ext uri="{FF2B5EF4-FFF2-40B4-BE49-F238E27FC236}">
                <a16:creationId xmlns:a16="http://schemas.microsoft.com/office/drawing/2014/main" id="{73564A0A-F843-8072-CC12-56B8EB53BF56}"/>
              </a:ext>
            </a:extLst>
          </p:cNvPr>
          <p:cNvSpPr/>
          <p:nvPr/>
        </p:nvSpPr>
        <p:spPr bwMode="auto">
          <a:xfrm flipH="1" flipV="1">
            <a:off x="5782309" y="3903682"/>
            <a:ext cx="604305" cy="257356"/>
          </a:xfrm>
          <a:prstGeom prst="triangle">
            <a:avLst/>
          </a:prstGeom>
          <a:solidFill>
            <a:srgbClr val="001279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ja-JP" altLang="en-US" sz="1600" dirty="0">
              <a:solidFill>
                <a:srgbClr val="4D4D4D"/>
              </a:solidFill>
              <a:highlight>
                <a:srgbClr val="000080"/>
              </a:highlight>
              <a:latin typeface="+mn-ea"/>
              <a:cs typeface="メイリオ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67CA48-AD54-D010-2EEF-FC252C062F1A}"/>
              </a:ext>
            </a:extLst>
          </p:cNvPr>
          <p:cNvSpPr txBox="1"/>
          <p:nvPr/>
        </p:nvSpPr>
        <p:spPr>
          <a:xfrm>
            <a:off x="7344199" y="1728185"/>
            <a:ext cx="455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この化学反応の</a:t>
            </a:r>
            <a:r>
              <a:rPr kumimoji="1" lang="ja-JP" altLang="en-US" sz="2400">
                <a:solidFill>
                  <a:srgbClr val="C00000"/>
                </a:solidFill>
              </a:rPr>
              <a:t>反応速度式</a:t>
            </a:r>
            <a:r>
              <a:rPr kumimoji="1" lang="ja-JP" altLang="en-US" sz="2400"/>
              <a:t>は</a:t>
            </a:r>
            <a:endParaRPr kumimoji="1" lang="en-US" altLang="ja-JP" sz="2400" dirty="0"/>
          </a:p>
          <a:p>
            <a:r>
              <a:rPr kumimoji="1" lang="ja-JP" altLang="en-US" sz="2400"/>
              <a:t>「質量作用の法則」より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40FB0E2B-DD4F-D5D7-D935-4563182CAE88}"/>
              </a:ext>
            </a:extLst>
          </p:cNvPr>
          <p:cNvSpPr/>
          <p:nvPr/>
        </p:nvSpPr>
        <p:spPr>
          <a:xfrm>
            <a:off x="5210111" y="2419602"/>
            <a:ext cx="1771779" cy="629510"/>
          </a:xfrm>
          <a:prstGeom prst="rightArrow">
            <a:avLst/>
          </a:prstGeom>
          <a:solidFill>
            <a:srgbClr val="011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E2E0FE-5700-93FA-602C-2836165360F6}"/>
              </a:ext>
            </a:extLst>
          </p:cNvPr>
          <p:cNvSpPr txBox="1"/>
          <p:nvPr/>
        </p:nvSpPr>
        <p:spPr>
          <a:xfrm>
            <a:off x="1851640" y="3179422"/>
            <a:ext cx="271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 </a:t>
            </a:r>
            <a:r>
              <a:rPr kumimoji="1" lang="en-US" altLang="ja-JP" sz="2000" i="1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φ</a:t>
            </a:r>
            <a:r>
              <a:rPr kumimoji="1" lang="en-US" altLang="ja-JP" sz="20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ja-JP" altLang="en-US" sz="2000"/>
              <a:t>は「無」を表</a:t>
            </a:r>
            <a:r>
              <a:rPr lang="ja-JP" altLang="en-US" sz="2000"/>
              <a:t>す</a:t>
            </a:r>
            <a:endParaRPr kumimoji="1" lang="ja-JP" altLang="en-US" sz="2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88E835-60C4-4102-BF02-030E6A41A742}"/>
              </a:ext>
            </a:extLst>
          </p:cNvPr>
          <p:cNvSpPr txBox="1"/>
          <p:nvPr/>
        </p:nvSpPr>
        <p:spPr>
          <a:xfrm>
            <a:off x="190770" y="4377322"/>
            <a:ext cx="572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この化学反応の結果、単位時間</a:t>
            </a:r>
            <a:r>
              <a:rPr lang="ja-JP" altLang="en-US" sz="2400"/>
              <a:t>のうちに</a:t>
            </a:r>
            <a:r>
              <a:rPr lang="en-US" altLang="ja-JP" sz="2400" dirty="0"/>
              <a:t> </a:t>
            </a:r>
            <a:r>
              <a:rPr kumimoji="1" lang="en-US" altLang="ja-JP" sz="2400" dirty="0"/>
              <a:t>S </a:t>
            </a:r>
            <a:r>
              <a:rPr kumimoji="1" lang="ja-JP" altLang="en-US" sz="2400"/>
              <a:t>が変化する量を左辺に書く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654DA2-6C84-D096-CF77-E55610B6840D}"/>
              </a:ext>
            </a:extLst>
          </p:cNvPr>
          <p:cNvSpPr txBox="1"/>
          <p:nvPr/>
        </p:nvSpPr>
        <p:spPr>
          <a:xfrm>
            <a:off x="6710297" y="4377323"/>
            <a:ext cx="5065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S </a:t>
            </a:r>
            <a:r>
              <a:rPr lang="ja-JP" altLang="en-US" sz="2400"/>
              <a:t>を変動させる化学反応の速度式を右辺に書いたものが</a:t>
            </a:r>
            <a:r>
              <a:rPr lang="ja-JP" altLang="en-US" sz="2400">
                <a:solidFill>
                  <a:srgbClr val="C00000"/>
                </a:solidFill>
              </a:rPr>
              <a:t>微分方程式</a:t>
            </a:r>
            <a:endParaRPr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DE8A93A-FEE3-9073-B39A-6AB57F95D614}"/>
              </a:ext>
            </a:extLst>
          </p:cNvPr>
          <p:cNvSpPr/>
          <p:nvPr/>
        </p:nvSpPr>
        <p:spPr>
          <a:xfrm>
            <a:off x="5210111" y="5648804"/>
            <a:ext cx="1771779" cy="629510"/>
          </a:xfrm>
          <a:prstGeom prst="rightArrow">
            <a:avLst/>
          </a:prstGeom>
          <a:solidFill>
            <a:srgbClr val="0118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0947CE-C8BB-73D9-60F7-E01064AA4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168" y="6194272"/>
            <a:ext cx="1778000" cy="4699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8499DD-A7B6-459C-7E16-6DC3AF01B0E0}"/>
              </a:ext>
            </a:extLst>
          </p:cNvPr>
          <p:cNvSpPr/>
          <p:nvPr/>
        </p:nvSpPr>
        <p:spPr>
          <a:xfrm>
            <a:off x="148282" y="1649680"/>
            <a:ext cx="11911914" cy="20046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6F3D6B7-9551-D92C-44EB-64DE343206F8}"/>
              </a:ext>
            </a:extLst>
          </p:cNvPr>
          <p:cNvSpPr/>
          <p:nvPr/>
        </p:nvSpPr>
        <p:spPr>
          <a:xfrm>
            <a:off x="148282" y="4337372"/>
            <a:ext cx="11911914" cy="24192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31">
            <a:extLst>
              <a:ext uri="{FF2B5EF4-FFF2-40B4-BE49-F238E27FC236}">
                <a16:creationId xmlns:a16="http://schemas.microsoft.com/office/drawing/2014/main" id="{7685F1F3-916E-E085-54DC-A388FC671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04" y="1188751"/>
            <a:ext cx="4801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化学反応式から反応速度式を書く</a:t>
            </a:r>
          </a:p>
        </p:txBody>
      </p:sp>
      <p:sp>
        <p:nvSpPr>
          <p:cNvPr id="21" name="テキスト ボックス 31">
            <a:extLst>
              <a:ext uri="{FF2B5EF4-FFF2-40B4-BE49-F238E27FC236}">
                <a16:creationId xmlns:a16="http://schemas.microsoft.com/office/drawing/2014/main" id="{E21EB1D8-F30E-C57C-AA3F-481BBA3A5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2" y="3898879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微分方程式を書く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A322B40-67F5-EDC6-FA02-38DA32C23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46" y="5468259"/>
            <a:ext cx="1308100" cy="9906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D518E5-7D29-4A1D-787B-53E3EBCAAD26}"/>
              </a:ext>
            </a:extLst>
          </p:cNvPr>
          <p:cNvSpPr txBox="1"/>
          <p:nvPr/>
        </p:nvSpPr>
        <p:spPr>
          <a:xfrm>
            <a:off x="401669" y="5746488"/>
            <a:ext cx="2452945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単位は</a:t>
            </a:r>
            <a:r>
              <a:rPr lang="en-US" altLang="ja-JP" sz="2000" dirty="0"/>
              <a:t>  [</a:t>
            </a:r>
            <a:r>
              <a:rPr lang="ja-JP" altLang="en-US" sz="2000"/>
              <a:t>濃度</a:t>
            </a:r>
            <a:r>
              <a:rPr lang="en-US" altLang="ja-JP" sz="2000" dirty="0"/>
              <a:t> / </a:t>
            </a:r>
            <a:r>
              <a:rPr lang="ja-JP" altLang="en-US" sz="2000"/>
              <a:t>時間</a:t>
            </a:r>
            <a:r>
              <a:rPr lang="en-US" altLang="ja-JP" sz="2000" dirty="0"/>
              <a:t>]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73650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B7CE7B-6E81-6D67-D830-50D4C4A5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微分方程式とはどういうものか、何に使うのか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37431B-8165-7906-9040-6D1904F3AADF}"/>
              </a:ext>
            </a:extLst>
          </p:cNvPr>
          <p:cNvSpPr txBox="1"/>
          <p:nvPr/>
        </p:nvSpPr>
        <p:spPr>
          <a:xfrm>
            <a:off x="2931109" y="5073915"/>
            <a:ext cx="632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代数方程式：数が未知（未知数）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微分方程式：関数が未知（未知関数）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A9203-1BE0-E201-476D-E728827D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32" y="2154363"/>
            <a:ext cx="2768600" cy="990600"/>
          </a:xfrm>
          <a:prstGeom prst="rect">
            <a:avLst/>
          </a:prstGeom>
        </p:spPr>
      </p:pic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909021CD-1B39-CEF7-9CA1-53080FA3FDE8}"/>
              </a:ext>
            </a:extLst>
          </p:cNvPr>
          <p:cNvSpPr/>
          <p:nvPr/>
        </p:nvSpPr>
        <p:spPr>
          <a:xfrm>
            <a:off x="1495858" y="1287022"/>
            <a:ext cx="9217742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微分方程式とは未知の関数の微分を含む式のこと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77645B-FA00-C960-366F-A79745B7CE52}"/>
              </a:ext>
            </a:extLst>
          </p:cNvPr>
          <p:cNvSpPr txBox="1"/>
          <p:nvPr/>
        </p:nvSpPr>
        <p:spPr>
          <a:xfrm>
            <a:off x="2591217" y="4442273"/>
            <a:ext cx="6329782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未知の関数。この関数を式かグラフとして求めたい。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7902A5E8-ABFA-E6B5-55C1-74EF81F5FA4A}"/>
              </a:ext>
            </a:extLst>
          </p:cNvPr>
          <p:cNvSpPr/>
          <p:nvPr/>
        </p:nvSpPr>
        <p:spPr>
          <a:xfrm>
            <a:off x="4831492" y="2014843"/>
            <a:ext cx="568411" cy="6665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18F4D96A-71B0-6905-83B2-4EF6F08EF80B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2685014" y="2612862"/>
            <a:ext cx="1806152" cy="845120"/>
          </a:xfrm>
          <a:prstGeom prst="bentConnector2">
            <a:avLst/>
          </a:prstGeom>
          <a:ln w="25400">
            <a:solidFill>
              <a:srgbClr val="008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788E30B-8393-DA0A-1D62-A47ACE6132C2}"/>
              </a:ext>
            </a:extLst>
          </p:cNvPr>
          <p:cNvSpPr txBox="1"/>
          <p:nvPr/>
        </p:nvSpPr>
        <p:spPr>
          <a:xfrm>
            <a:off x="204296" y="3457982"/>
            <a:ext cx="4961436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未知の関数</a:t>
            </a:r>
            <a:r>
              <a:rPr lang="en-US" altLang="ja-JP" sz="2000" dirty="0"/>
              <a:t> S </a:t>
            </a:r>
            <a:r>
              <a:rPr lang="ja-JP" altLang="en-US" sz="2000"/>
              <a:t>の微分。</a:t>
            </a:r>
            <a:endParaRPr lang="en-US" altLang="ja-JP" sz="2000" dirty="0"/>
          </a:p>
          <a:p>
            <a:r>
              <a:rPr lang="ja-JP" altLang="en-US" sz="2000"/>
              <a:t>単位時間あたりの</a:t>
            </a:r>
            <a:r>
              <a:rPr lang="en-US" altLang="ja-JP" sz="2000" dirty="0"/>
              <a:t> S </a:t>
            </a:r>
            <a:r>
              <a:rPr lang="ja-JP" altLang="en-US" sz="2000"/>
              <a:t>の変化量に相当する。</a:t>
            </a:r>
            <a:endParaRPr lang="en-US" altLang="ja-JP" sz="20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530E567-D0B7-47AB-9D02-992FFB3026B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5115698" y="2681416"/>
            <a:ext cx="640410" cy="1760857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3DAB1494-95CB-3EB3-E328-7C50FE482311}"/>
              </a:ext>
            </a:extLst>
          </p:cNvPr>
          <p:cNvSpPr/>
          <p:nvPr/>
        </p:nvSpPr>
        <p:spPr>
          <a:xfrm>
            <a:off x="4491166" y="1939263"/>
            <a:ext cx="1029592" cy="1347198"/>
          </a:xfrm>
          <a:prstGeom prst="round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BB80D6-4026-C249-6F18-8E16735FEAC6}"/>
              </a:ext>
            </a:extLst>
          </p:cNvPr>
          <p:cNvSpPr txBox="1"/>
          <p:nvPr/>
        </p:nvSpPr>
        <p:spPr>
          <a:xfrm>
            <a:off x="7265049" y="3457982"/>
            <a:ext cx="457593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/>
              <a:t>未知の関数</a:t>
            </a:r>
            <a:r>
              <a:rPr lang="en-US" altLang="ja-JP" sz="2000" dirty="0"/>
              <a:t> S </a:t>
            </a:r>
            <a:r>
              <a:rPr lang="ja-JP" altLang="en-US" sz="2000"/>
              <a:t>の微分が満たすべき条件</a:t>
            </a:r>
            <a:endParaRPr kumimoji="1" lang="ja-JP" altLang="en-US" sz="2000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16785A1-9BB1-CBC9-137D-A749D9BF3C24}"/>
              </a:ext>
            </a:extLst>
          </p:cNvPr>
          <p:cNvSpPr/>
          <p:nvPr/>
        </p:nvSpPr>
        <p:spPr>
          <a:xfrm>
            <a:off x="6034586" y="2278724"/>
            <a:ext cx="1419111" cy="866239"/>
          </a:xfrm>
          <a:prstGeom prst="roundRect">
            <a:avLst/>
          </a:pr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3363E956-79EA-A101-4F44-B2C00ED9E09E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7453697" y="2711844"/>
            <a:ext cx="2099318" cy="746138"/>
          </a:xfrm>
          <a:prstGeom prst="bentConnector2">
            <a:avLst/>
          </a:prstGeom>
          <a:ln w="25400">
            <a:solidFill>
              <a:srgbClr val="01189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フローチャート: 代替処理 39">
            <a:extLst>
              <a:ext uri="{FF2B5EF4-FFF2-40B4-BE49-F238E27FC236}">
                <a16:creationId xmlns:a16="http://schemas.microsoft.com/office/drawing/2014/main" id="{6B1C87B5-209E-2750-026A-33DB5CE0D1CB}"/>
              </a:ext>
            </a:extLst>
          </p:cNvPr>
          <p:cNvSpPr/>
          <p:nvPr/>
        </p:nvSpPr>
        <p:spPr>
          <a:xfrm>
            <a:off x="204297" y="6133658"/>
            <a:ext cx="11636683" cy="485987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latin typeface="+mn-ea"/>
                <a:cs typeface="Helvetica Neue" panose="02000503000000020004" pitchFamily="2" charset="0"/>
              </a:rPr>
              <a:t>自然法則の多くは微分方程式。経済・金融の数理モデル化にも使う。</a:t>
            </a:r>
          </a:p>
        </p:txBody>
      </p:sp>
    </p:spTree>
    <p:extLst>
      <p:ext uri="{BB962C8B-B14F-4D97-AF65-F5344CB8AC3E}">
        <p14:creationId xmlns:p14="http://schemas.microsoft.com/office/powerpoint/2010/main" val="2750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25A4F-EEBE-A443-B402-25A8DDA4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/>
              <a:t>一見異なるシステムが</a:t>
            </a:r>
            <a:br>
              <a:rPr lang="en-US" altLang="ja-JP" sz="3600" dirty="0"/>
            </a:br>
            <a:r>
              <a:rPr lang="ja-JP" altLang="en-US" sz="3600"/>
              <a:t>同じ形の常微分方程式で動いている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31">
                <a:extLst>
                  <a:ext uri="{FF2B5EF4-FFF2-40B4-BE49-F238E27FC236}">
                    <a16:creationId xmlns:a16="http://schemas.microsoft.com/office/drawing/2014/main" id="{A8A9E4A1-1021-3A47-B64F-BCAE56D6F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2171" y="4248589"/>
                <a:ext cx="131651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ja-JP" altLang="en-US" sz="2000">
                    <a:latin typeface="+mn-ea"/>
                    <a:cs typeface="Helvetica Neue Light"/>
                  </a:rPr>
                  <a:t>流入速度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5" name="テキスト ボックス 31">
                <a:extLst>
                  <a:ext uri="{FF2B5EF4-FFF2-40B4-BE49-F238E27FC236}">
                    <a16:creationId xmlns:a16="http://schemas.microsoft.com/office/drawing/2014/main" id="{A8A9E4A1-1021-3A47-B64F-BCAE56D6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2171" y="4248589"/>
                <a:ext cx="1316514" cy="400110"/>
              </a:xfrm>
              <a:prstGeom prst="rect">
                <a:avLst/>
              </a:prstGeom>
              <a:blipFill>
                <a:blip r:embed="rId2"/>
                <a:stretch>
                  <a:fillRect l="-4762" t="-9091" b="-242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BB3CEFA3-4866-CF4A-9B01-B2DE52AE8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8032" y="5669229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流出速度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p:grpSp>
        <p:nvGrpSpPr>
          <p:cNvPr id="7" name="グループ化 67">
            <a:extLst>
              <a:ext uri="{FF2B5EF4-FFF2-40B4-BE49-F238E27FC236}">
                <a16:creationId xmlns:a16="http://schemas.microsoft.com/office/drawing/2014/main" id="{C5FD1201-4FBF-5B4B-B0C3-D8EC95DABBA3}"/>
              </a:ext>
            </a:extLst>
          </p:cNvPr>
          <p:cNvGrpSpPr>
            <a:grpSpLocks/>
          </p:cNvGrpSpPr>
          <p:nvPr/>
        </p:nvGrpSpPr>
        <p:grpSpPr bwMode="auto">
          <a:xfrm>
            <a:off x="5853229" y="4550373"/>
            <a:ext cx="1263161" cy="823833"/>
            <a:chOff x="1568624" y="2492896"/>
            <a:chExt cx="2378016" cy="1656184"/>
          </a:xfrm>
        </p:grpSpPr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FDDABC33-A683-2249-86EC-6ED40065086E}"/>
                </a:ext>
              </a:extLst>
            </p:cNvPr>
            <p:cNvSpPr/>
            <p:nvPr/>
          </p:nvSpPr>
          <p:spPr>
            <a:xfrm>
              <a:off x="2360767" y="2492896"/>
              <a:ext cx="1584286" cy="1656184"/>
            </a:xfrm>
            <a:prstGeom prst="arc">
              <a:avLst>
                <a:gd name="adj1" fmla="val 16200000"/>
                <a:gd name="adj2" fmla="val 2136092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grpSp>
          <p:nvGrpSpPr>
            <p:cNvPr id="9" name="グループ化 55">
              <a:extLst>
                <a:ext uri="{FF2B5EF4-FFF2-40B4-BE49-F238E27FC236}">
                  <a16:creationId xmlns:a16="http://schemas.microsoft.com/office/drawing/2014/main" id="{73E1C373-935E-DF43-B9CA-52B4A1451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8624" y="2492896"/>
              <a:ext cx="2378016" cy="1296144"/>
              <a:chOff x="1496616" y="3356992"/>
              <a:chExt cx="2378016" cy="1296144"/>
            </a:xfrm>
          </p:grpSpPr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0CBFF2B7-1E33-EE4B-AA70-55297F507EB9}"/>
                  </a:ext>
                </a:extLst>
              </p:cNvPr>
              <p:cNvCxnSpPr/>
              <p:nvPr/>
            </p:nvCxnSpPr>
            <p:spPr>
              <a:xfrm>
                <a:off x="1496616" y="3356992"/>
                <a:ext cx="1584286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CB4889E-9C60-574F-B894-4A30ADF51FED}"/>
                  </a:ext>
                </a:extLst>
              </p:cNvPr>
              <p:cNvCxnSpPr/>
              <p:nvPr/>
            </p:nvCxnSpPr>
            <p:spPr>
              <a:xfrm>
                <a:off x="1496616" y="3860357"/>
                <a:ext cx="151285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円弧 11">
                <a:extLst>
                  <a:ext uri="{FF2B5EF4-FFF2-40B4-BE49-F238E27FC236}">
                    <a16:creationId xmlns:a16="http://schemas.microsoft.com/office/drawing/2014/main" id="{F10A5960-B212-D349-A20C-D1E95FA733D2}"/>
                  </a:ext>
                </a:extLst>
              </p:cNvPr>
              <p:cNvSpPr/>
              <p:nvPr/>
            </p:nvSpPr>
            <p:spPr>
              <a:xfrm>
                <a:off x="2649112" y="3860357"/>
                <a:ext cx="719120" cy="792365"/>
              </a:xfrm>
              <a:prstGeom prst="arc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4A7CC031-628A-9C41-BD1E-023D9721EED5}"/>
                  </a:ext>
                </a:extLst>
              </p:cNvPr>
              <p:cNvCxnSpPr/>
              <p:nvPr/>
            </p:nvCxnSpPr>
            <p:spPr>
              <a:xfrm>
                <a:off x="3873045" y="4076312"/>
                <a:ext cx="1587" cy="23501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5D4EE9D-190B-A447-99A1-4F79E0D8CEA8}"/>
                  </a:ext>
                </a:extLst>
              </p:cNvPr>
              <p:cNvCxnSpPr/>
              <p:nvPr/>
            </p:nvCxnSpPr>
            <p:spPr>
              <a:xfrm>
                <a:off x="3368233" y="4220812"/>
                <a:ext cx="0" cy="10797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9425D41-BB71-5841-8EA6-A954E9437AC8}"/>
              </a:ext>
            </a:extLst>
          </p:cNvPr>
          <p:cNvGrpSpPr/>
          <p:nvPr/>
        </p:nvGrpSpPr>
        <p:grpSpPr>
          <a:xfrm>
            <a:off x="6186880" y="4963188"/>
            <a:ext cx="2636825" cy="1446041"/>
            <a:chOff x="366269" y="1983437"/>
            <a:chExt cx="2854781" cy="2146790"/>
          </a:xfrm>
        </p:grpSpPr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C10B46B1-B2F7-5B40-94C6-310AEB93117F}"/>
                </a:ext>
              </a:extLst>
            </p:cNvPr>
            <p:cNvSpPr/>
            <p:nvPr/>
          </p:nvSpPr>
          <p:spPr bwMode="auto">
            <a:xfrm>
              <a:off x="2375013" y="2981969"/>
              <a:ext cx="841136" cy="1148258"/>
            </a:xfrm>
            <a:prstGeom prst="arc">
              <a:avLst>
                <a:gd name="adj1" fmla="val 16200000"/>
                <a:gd name="adj2" fmla="val 2136092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2F6A042D-CA23-5742-A645-F9FF432BCAAA}"/>
                </a:ext>
              </a:extLst>
            </p:cNvPr>
            <p:cNvSpPr/>
            <p:nvPr/>
          </p:nvSpPr>
          <p:spPr>
            <a:xfrm>
              <a:off x="366269" y="3082154"/>
              <a:ext cx="229248" cy="248807"/>
            </a:xfrm>
            <a:prstGeom prst="arc">
              <a:avLst>
                <a:gd name="adj1" fmla="val 5401399"/>
                <a:gd name="adj2" fmla="val 11334911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DD627FC7-9EC1-D34F-95D2-8355490C0096}"/>
                </a:ext>
              </a:extLst>
            </p:cNvPr>
            <p:cNvCxnSpPr/>
            <p:nvPr/>
          </p:nvCxnSpPr>
          <p:spPr>
            <a:xfrm>
              <a:off x="366269" y="1983437"/>
              <a:ext cx="0" cy="11977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5ED426F-09D2-1345-A9B1-533ECA14ECCB}"/>
                </a:ext>
              </a:extLst>
            </p:cNvPr>
            <p:cNvCxnSpPr>
              <a:stCxn id="16" idx="0"/>
            </p:cNvCxnSpPr>
            <p:nvPr/>
          </p:nvCxnSpPr>
          <p:spPr>
            <a:xfrm>
              <a:off x="480893" y="3330961"/>
              <a:ext cx="164350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86A0145-1C48-1640-A79A-6A1BB316BED8}"/>
                </a:ext>
              </a:extLst>
            </p:cNvPr>
            <p:cNvCxnSpPr/>
            <p:nvPr/>
          </p:nvCxnSpPr>
          <p:spPr bwMode="auto">
            <a:xfrm>
              <a:off x="2124396" y="1983437"/>
              <a:ext cx="0" cy="99853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3D1B2701-C37F-734B-AD14-112D31F672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8684" y="2981969"/>
              <a:ext cx="6570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590B6E5-9CAB-944D-BAAB-A21BEF2CF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71778" y="3330960"/>
              <a:ext cx="62745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3A14AB4A-472E-D349-B31B-10AA0FF0CBE3}"/>
                </a:ext>
              </a:extLst>
            </p:cNvPr>
            <p:cNvSpPr/>
            <p:nvPr/>
          </p:nvSpPr>
          <p:spPr bwMode="auto">
            <a:xfrm>
              <a:off x="2565530" y="3330960"/>
              <a:ext cx="298255" cy="396212"/>
            </a:xfrm>
            <a:prstGeom prst="arc">
              <a:avLst>
                <a:gd name="adj1" fmla="val 15841407"/>
                <a:gd name="adj2" fmla="val 20742858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7EAFDE6-70D6-2844-A2C7-D4C76E6237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1050" y="3518118"/>
              <a:ext cx="0" cy="20905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FB71AFE1-0B84-734B-AD32-336804CC15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6422" y="3492039"/>
              <a:ext cx="0" cy="23265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3EB2A87-1877-E042-8CAE-044A9590DDDF}"/>
                </a:ext>
              </a:extLst>
            </p:cNvPr>
            <p:cNvCxnSpPr/>
            <p:nvPr/>
          </p:nvCxnSpPr>
          <p:spPr>
            <a:xfrm>
              <a:off x="366269" y="2341827"/>
              <a:ext cx="1758127" cy="0"/>
            </a:xfrm>
            <a:prstGeom prst="line">
              <a:avLst/>
            </a:prstGeom>
            <a:ln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0FFFC45-32C9-B241-8479-ECF5E05B059B}"/>
              </a:ext>
            </a:extLst>
          </p:cNvPr>
          <p:cNvCxnSpPr>
            <a:cxnSpLocks/>
          </p:cNvCxnSpPr>
          <p:nvPr/>
        </p:nvCxnSpPr>
        <p:spPr>
          <a:xfrm>
            <a:off x="6516195" y="5203051"/>
            <a:ext cx="0" cy="62832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5EDAD3F7-8F3B-BA44-B112-F0D87A385F8A}"/>
                  </a:ext>
                </a:extLst>
              </p:cNvPr>
              <p:cNvSpPr txBox="1"/>
              <p:nvPr/>
            </p:nvSpPr>
            <p:spPr>
              <a:xfrm>
                <a:off x="9142538" y="6042579"/>
                <a:ext cx="48571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5EDAD3F7-8F3B-BA44-B112-F0D87A38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538" y="6042579"/>
                <a:ext cx="485710" cy="525785"/>
              </a:xfrm>
              <a:prstGeom prst="rect">
                <a:avLst/>
              </a:prstGeom>
              <a:blipFill>
                <a:blip r:embed="rId3"/>
                <a:stretch>
                  <a:fillRect l="-13158" t="-4762" r="-1842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9C15D4D-3A49-5541-9461-DCF3867906AD}"/>
                  </a:ext>
                </a:extLst>
              </p:cNvPr>
              <p:cNvSpPr txBox="1"/>
              <p:nvPr/>
            </p:nvSpPr>
            <p:spPr>
              <a:xfrm>
                <a:off x="6642609" y="5397921"/>
                <a:ext cx="485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9C15D4D-3A49-5541-9461-DCF38679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09" y="5397921"/>
                <a:ext cx="485709" cy="276999"/>
              </a:xfrm>
              <a:prstGeom prst="rect">
                <a:avLst/>
              </a:prstGeom>
              <a:blipFill>
                <a:blip r:embed="rId4"/>
                <a:stretch>
                  <a:fillRect l="-12821" r="-15385" b="-43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2">
            <a:extLst>
              <a:ext uri="{FF2B5EF4-FFF2-40B4-BE49-F238E27FC236}">
                <a16:creationId xmlns:a16="http://schemas.microsoft.com/office/drawing/2014/main" id="{3974D7D1-319E-7141-BD22-F416CC90F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821" y="5868565"/>
            <a:ext cx="11737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底面積</a:t>
            </a:r>
            <a:r>
              <a:rPr lang="en-US" altLang="ja-JP" sz="2000" dirty="0">
                <a:latin typeface="+mn-ea"/>
                <a:cs typeface="Helvetica Neue Light"/>
              </a:rPr>
              <a:t> 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ja-JP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テキスト ボックス 32">
            <a:extLst>
              <a:ext uri="{FF2B5EF4-FFF2-40B4-BE49-F238E27FC236}">
                <a16:creationId xmlns:a16="http://schemas.microsoft.com/office/drawing/2014/main" id="{A94E29EB-AFEB-574E-85D9-5631E4B05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020" y="6275010"/>
            <a:ext cx="14350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流出抵抗</a:t>
            </a:r>
            <a:r>
              <a:rPr lang="en-US" altLang="ja-JP" sz="2000" dirty="0">
                <a:latin typeface="+mn-ea"/>
                <a:cs typeface="Helvetica Neue Light"/>
              </a:rPr>
              <a:t> 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ja-JP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テキスト ボックス 31">
            <a:extLst>
              <a:ext uri="{FF2B5EF4-FFF2-40B4-BE49-F238E27FC236}">
                <a16:creationId xmlns:a16="http://schemas.microsoft.com/office/drawing/2014/main" id="{17C40541-A3E3-B149-ADD5-641C3B0B0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46" y="3844966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空気中の自由落下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79663EF1-90E3-7843-882C-882995F90249}"/>
              </a:ext>
            </a:extLst>
          </p:cNvPr>
          <p:cNvCxnSpPr>
            <a:cxnSpLocks/>
          </p:cNvCxnSpPr>
          <p:nvPr/>
        </p:nvCxnSpPr>
        <p:spPr>
          <a:xfrm>
            <a:off x="2086350" y="5775330"/>
            <a:ext cx="0" cy="757606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9BA40654-C16A-3F47-BE70-BE7A562DD2EB}"/>
                  </a:ext>
                </a:extLst>
              </p:cNvPr>
              <p:cNvSpPr/>
              <p:nvPr/>
            </p:nvSpPr>
            <p:spPr>
              <a:xfrm>
                <a:off x="2744668" y="4337241"/>
                <a:ext cx="2671629" cy="61824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𝐷𝑣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9BA40654-C16A-3F47-BE70-BE7A562DD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68" y="4337241"/>
                <a:ext cx="2671629" cy="61824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テキスト ボックス 31">
            <a:extLst>
              <a:ext uri="{FF2B5EF4-FFF2-40B4-BE49-F238E27FC236}">
                <a16:creationId xmlns:a16="http://schemas.microsoft.com/office/drawing/2014/main" id="{6CA26C0D-E42F-AE48-BB9C-40CB5AA39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5553" y="2494238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入力刺激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218608-4BC6-1A4A-89EB-1A6E384B1830}"/>
                  </a:ext>
                </a:extLst>
              </p:cNvPr>
              <p:cNvSpPr txBox="1"/>
              <p:nvPr/>
            </p:nvSpPr>
            <p:spPr>
              <a:xfrm>
                <a:off x="2212188" y="2813448"/>
                <a:ext cx="211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218608-4BC6-1A4A-89EB-1A6E384B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88" y="2813448"/>
                <a:ext cx="211725" cy="369332"/>
              </a:xfrm>
              <a:prstGeom prst="rect">
                <a:avLst/>
              </a:prstGeom>
              <a:blipFill>
                <a:blip r:embed="rId6"/>
                <a:stretch>
                  <a:fillRect l="-27778" r="-16667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ECB9958-A12F-BC41-AE6B-84C97AB947E2}"/>
              </a:ext>
            </a:extLst>
          </p:cNvPr>
          <p:cNvCxnSpPr>
            <a:cxnSpLocks/>
          </p:cNvCxnSpPr>
          <p:nvPr/>
        </p:nvCxnSpPr>
        <p:spPr>
          <a:xfrm>
            <a:off x="2582274" y="2963627"/>
            <a:ext cx="5160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A49A95B-04B9-6946-872D-DC8D5CFBF24F}"/>
                  </a:ext>
                </a:extLst>
              </p:cNvPr>
              <p:cNvSpPr txBox="1"/>
              <p:nvPr/>
            </p:nvSpPr>
            <p:spPr>
              <a:xfrm>
                <a:off x="3362553" y="2798139"/>
                <a:ext cx="283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A49A95B-04B9-6946-872D-DC8D5CFBF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53" y="2798139"/>
                <a:ext cx="283539" cy="369332"/>
              </a:xfrm>
              <a:prstGeom prst="rect">
                <a:avLst/>
              </a:prstGeom>
              <a:blipFill>
                <a:blip r:embed="rId7"/>
                <a:stretch>
                  <a:fillRect l="-20833" r="-16667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31">
            <a:extLst>
              <a:ext uri="{FF2B5EF4-FFF2-40B4-BE49-F238E27FC236}">
                <a16:creationId xmlns:a16="http://schemas.microsoft.com/office/drawing/2014/main" id="{E454D016-242C-6844-BEF4-07F0DE70E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247" y="1248024"/>
            <a:ext cx="3877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生物（生化学反応）の回路</a:t>
            </a:r>
          </a:p>
        </p:txBody>
      </p:sp>
      <p:sp>
        <p:nvSpPr>
          <p:cNvPr id="56" name="テキスト ボックス 31">
            <a:extLst>
              <a:ext uri="{FF2B5EF4-FFF2-40B4-BE49-F238E27FC236}">
                <a16:creationId xmlns:a16="http://schemas.microsoft.com/office/drawing/2014/main" id="{36206562-8AF1-8B49-8B89-4B82E845C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862" y="2796207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000">
                <a:latin typeface="+mn-ea"/>
                <a:cs typeface="Helvetica Neue Light"/>
              </a:rPr>
              <a:t>（分解）</a:t>
            </a:r>
            <a:endParaRPr lang="ja-JP" altLang="en-US" sz="2000" dirty="0">
              <a:latin typeface="+mn-ea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C331EA-890B-664A-90D2-485EF3D30A6C}"/>
                  </a:ext>
                </a:extLst>
              </p:cNvPr>
              <p:cNvSpPr/>
              <p:nvPr/>
            </p:nvSpPr>
            <p:spPr>
              <a:xfrm>
                <a:off x="3157687" y="1716163"/>
                <a:ext cx="2213298" cy="618246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A9C331EA-890B-664A-90D2-485EF3D3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687" y="1716163"/>
                <a:ext cx="2213298" cy="618246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テキスト ボックス 31">
            <a:extLst>
              <a:ext uri="{FF2B5EF4-FFF2-40B4-BE49-F238E27FC236}">
                <a16:creationId xmlns:a16="http://schemas.microsoft.com/office/drawing/2014/main" id="{49C9327D-4D71-C842-B4AD-CD7779C9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323" y="1248024"/>
            <a:ext cx="4801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抵抗とコンデンサのある電気回路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CEC23D6-DA2E-044D-B8FE-33B414075F7F}"/>
              </a:ext>
            </a:extLst>
          </p:cNvPr>
          <p:cNvCxnSpPr>
            <a:cxnSpLocks/>
          </p:cNvCxnSpPr>
          <p:nvPr/>
        </p:nvCxnSpPr>
        <p:spPr>
          <a:xfrm>
            <a:off x="2026621" y="3757730"/>
            <a:ext cx="8284257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4C69B84-255D-874F-88A9-BB19D48E06E1}"/>
              </a:ext>
            </a:extLst>
          </p:cNvPr>
          <p:cNvCxnSpPr>
            <a:cxnSpLocks/>
          </p:cNvCxnSpPr>
          <p:nvPr/>
        </p:nvCxnSpPr>
        <p:spPr>
          <a:xfrm flipV="1">
            <a:off x="5543508" y="1445070"/>
            <a:ext cx="0" cy="4949722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F51E4418-2D7A-F948-8504-794E707E0330}"/>
              </a:ext>
            </a:extLst>
          </p:cNvPr>
          <p:cNvCxnSpPr>
            <a:cxnSpLocks/>
          </p:cNvCxnSpPr>
          <p:nvPr/>
        </p:nvCxnSpPr>
        <p:spPr>
          <a:xfrm>
            <a:off x="3790702" y="2963627"/>
            <a:ext cx="5160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31">
            <a:extLst>
              <a:ext uri="{FF2B5EF4-FFF2-40B4-BE49-F238E27FC236}">
                <a16:creationId xmlns:a16="http://schemas.microsoft.com/office/drawing/2014/main" id="{C4B6BBE9-354F-4F47-8651-B89D9CA0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324" y="3844966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2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elvetica Neue Light"/>
              </a:rPr>
              <a:t>栓を閉め忘れた風呂の貯水量</a:t>
            </a:r>
            <a:endParaRPr lang="ja-JP" altLang="en-US" sz="24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elvetica Neu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55129CF-612F-6D40-85FB-CD1DEDEB8713}"/>
                  </a:ext>
                </a:extLst>
              </p:cNvPr>
              <p:cNvSpPr txBox="1"/>
              <p:nvPr/>
            </p:nvSpPr>
            <p:spPr>
              <a:xfrm>
                <a:off x="8368352" y="4342195"/>
                <a:ext cx="2034083" cy="5275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55129CF-612F-6D40-85FB-CD1DEDEB8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352" y="4342195"/>
                <a:ext cx="2034083" cy="527580"/>
              </a:xfrm>
              <a:prstGeom prst="rect">
                <a:avLst/>
              </a:prstGeom>
              <a:blipFill>
                <a:blip r:embed="rId9"/>
                <a:stretch>
                  <a:fillRect l="-1235" t="-4545" r="-3086" b="-113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C163A4F8-53C6-BA4D-8F3D-4B366309A17D}"/>
              </a:ext>
            </a:extLst>
          </p:cNvPr>
          <p:cNvGrpSpPr/>
          <p:nvPr/>
        </p:nvGrpSpPr>
        <p:grpSpPr>
          <a:xfrm>
            <a:off x="6339374" y="2319216"/>
            <a:ext cx="2349699" cy="1276296"/>
            <a:chOff x="887145" y="5004605"/>
            <a:chExt cx="3175940" cy="1276296"/>
          </a:xfrm>
        </p:grpSpPr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34428492-34DC-274D-B85C-4EFFB20A0A1B}"/>
                </a:ext>
              </a:extLst>
            </p:cNvPr>
            <p:cNvCxnSpPr/>
            <p:nvPr/>
          </p:nvCxnSpPr>
          <p:spPr>
            <a:xfrm>
              <a:off x="887145" y="5004605"/>
              <a:ext cx="3175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0C67633-C0B9-EB41-B763-58B6DC671FDB}"/>
                </a:ext>
              </a:extLst>
            </p:cNvPr>
            <p:cNvCxnSpPr/>
            <p:nvPr/>
          </p:nvCxnSpPr>
          <p:spPr>
            <a:xfrm>
              <a:off x="887145" y="6280901"/>
              <a:ext cx="3175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ADD6D85F-110F-BE45-B635-DC593A5CAC62}"/>
              </a:ext>
            </a:extLst>
          </p:cNvPr>
          <p:cNvGrpSpPr/>
          <p:nvPr/>
        </p:nvGrpSpPr>
        <p:grpSpPr>
          <a:xfrm>
            <a:off x="8561677" y="2319217"/>
            <a:ext cx="244146" cy="1276087"/>
            <a:chOff x="3935689" y="5004605"/>
            <a:chExt cx="244146" cy="1276087"/>
          </a:xfrm>
        </p:grpSpPr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8A6AD692-EB74-9E4F-A294-F2553491870B}"/>
                </a:ext>
              </a:extLst>
            </p:cNvPr>
            <p:cNvCxnSpPr>
              <a:cxnSpLocks/>
            </p:cNvCxnSpPr>
            <p:nvPr/>
          </p:nvCxnSpPr>
          <p:spPr>
            <a:xfrm>
              <a:off x="4056667" y="5857323"/>
              <a:ext cx="0" cy="423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64221BD4-E13F-A246-807D-875885CEE86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146" y="5004605"/>
              <a:ext cx="0" cy="375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A9D26B24-11D5-244A-AE3F-4D442B5361F1}"/>
                </a:ext>
              </a:extLst>
            </p:cNvPr>
            <p:cNvCxnSpPr>
              <a:cxnSpLocks/>
            </p:cNvCxnSpPr>
            <p:nvPr/>
          </p:nvCxnSpPr>
          <p:spPr>
            <a:xfrm>
              <a:off x="4064969" y="5376140"/>
              <a:ext cx="114866" cy="3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D14A281-792A-6F4C-ADBB-EC7760A2E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0844" y="5416111"/>
              <a:ext cx="238991" cy="78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25F5F1CB-CAD3-2B4A-A3B8-D04D498AB4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0845" y="5494612"/>
              <a:ext cx="238990" cy="858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CF3ED6CC-CDA2-FF4F-8398-ACBF7A5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0844" y="5580435"/>
              <a:ext cx="238991" cy="80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E9E65EC9-F54D-0246-9DB3-4FFA3603DF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0845" y="5655861"/>
              <a:ext cx="238990" cy="858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51A16529-BA2C-F341-9470-ED78BEF84E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5689" y="5741684"/>
              <a:ext cx="238991" cy="80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C2C6865E-8E14-A040-992A-10149ED9A3C5}"/>
                </a:ext>
              </a:extLst>
            </p:cNvPr>
            <p:cNvCxnSpPr>
              <a:cxnSpLocks/>
            </p:cNvCxnSpPr>
            <p:nvPr/>
          </p:nvCxnSpPr>
          <p:spPr>
            <a:xfrm>
              <a:off x="3936920" y="5821528"/>
              <a:ext cx="114866" cy="3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1B6B809A-4F5D-F944-B8A0-620784AFD825}"/>
              </a:ext>
            </a:extLst>
          </p:cNvPr>
          <p:cNvCxnSpPr>
            <a:cxnSpLocks/>
          </p:cNvCxnSpPr>
          <p:nvPr/>
        </p:nvCxnSpPr>
        <p:spPr>
          <a:xfrm>
            <a:off x="7504478" y="3019851"/>
            <a:ext cx="0" cy="57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C88EE8D3-7AB4-5540-A553-5C2A06E3D591}"/>
              </a:ext>
            </a:extLst>
          </p:cNvPr>
          <p:cNvCxnSpPr>
            <a:cxnSpLocks/>
          </p:cNvCxnSpPr>
          <p:nvPr/>
        </p:nvCxnSpPr>
        <p:spPr>
          <a:xfrm>
            <a:off x="7506957" y="2319217"/>
            <a:ext cx="0" cy="574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3CA1A6BA-64B3-354F-9E14-811A161E5DA1}"/>
              </a:ext>
            </a:extLst>
          </p:cNvPr>
          <p:cNvCxnSpPr>
            <a:cxnSpLocks/>
          </p:cNvCxnSpPr>
          <p:nvPr/>
        </p:nvCxnSpPr>
        <p:spPr>
          <a:xfrm flipH="1" flipV="1">
            <a:off x="7286815" y="3019850"/>
            <a:ext cx="44530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483DD8C3-C22E-8244-9422-F8B96B24A860}"/>
              </a:ext>
            </a:extLst>
          </p:cNvPr>
          <p:cNvCxnSpPr>
            <a:cxnSpLocks/>
          </p:cNvCxnSpPr>
          <p:nvPr/>
        </p:nvCxnSpPr>
        <p:spPr>
          <a:xfrm flipH="1" flipV="1">
            <a:off x="7286815" y="2893597"/>
            <a:ext cx="44530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E35E363F-2E99-BB4A-8CE7-2C0EF29CA164}"/>
              </a:ext>
            </a:extLst>
          </p:cNvPr>
          <p:cNvCxnSpPr>
            <a:cxnSpLocks/>
          </p:cNvCxnSpPr>
          <p:nvPr/>
        </p:nvCxnSpPr>
        <p:spPr>
          <a:xfrm>
            <a:off x="6384148" y="2330095"/>
            <a:ext cx="0" cy="126520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65FF31E-CD57-1E43-B24E-7DEC86E4C50E}"/>
                  </a:ext>
                </a:extLst>
              </p:cNvPr>
              <p:cNvSpPr txBox="1"/>
              <p:nvPr/>
            </p:nvSpPr>
            <p:spPr>
              <a:xfrm>
                <a:off x="5766302" y="2817650"/>
                <a:ext cx="485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65FF31E-CD57-1E43-B24E-7DEC86E4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02" y="2817650"/>
                <a:ext cx="485261" cy="276999"/>
              </a:xfrm>
              <a:prstGeom prst="rect">
                <a:avLst/>
              </a:prstGeom>
              <a:blipFill>
                <a:blip r:embed="rId10"/>
                <a:stretch>
                  <a:fillRect l="-5128" r="-15385" b="-391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58960E11-A513-5F45-842F-ED8E4CA939EC}"/>
                  </a:ext>
                </a:extLst>
              </p:cNvPr>
              <p:cNvSpPr txBox="1"/>
              <p:nvPr/>
            </p:nvSpPr>
            <p:spPr>
              <a:xfrm>
                <a:off x="6676407" y="1982807"/>
                <a:ext cx="159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58960E11-A513-5F45-842F-ED8E4CA9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407" y="1982807"/>
                <a:ext cx="159595" cy="276999"/>
              </a:xfrm>
              <a:prstGeom prst="rect">
                <a:avLst/>
              </a:prstGeom>
              <a:blipFill>
                <a:blip r:embed="rId11"/>
                <a:stretch>
                  <a:fillRect l="-28571" r="-21429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B6BFF8B7-2094-E344-8ADB-B720BC157FFD}"/>
                  </a:ext>
                </a:extLst>
              </p:cNvPr>
              <p:cNvSpPr txBox="1"/>
              <p:nvPr/>
            </p:nvSpPr>
            <p:spPr>
              <a:xfrm>
                <a:off x="8285961" y="2794943"/>
                <a:ext cx="218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B6BFF8B7-2094-E344-8ADB-B720BC157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61" y="2794943"/>
                <a:ext cx="218328" cy="276999"/>
              </a:xfrm>
              <a:prstGeom prst="rect">
                <a:avLst/>
              </a:prstGeom>
              <a:blipFill>
                <a:blip r:embed="rId12"/>
                <a:stretch>
                  <a:fillRect l="-22222" r="-16667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05236ADF-AE6F-5B47-A271-D9661A218906}"/>
                  </a:ext>
                </a:extLst>
              </p:cNvPr>
              <p:cNvSpPr txBox="1"/>
              <p:nvPr/>
            </p:nvSpPr>
            <p:spPr>
              <a:xfrm>
                <a:off x="6989795" y="2773526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05236ADF-AE6F-5B47-A271-D9661A218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795" y="2773526"/>
                <a:ext cx="212109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62C92F20-A858-7841-9173-4172F7BC85AB}"/>
                  </a:ext>
                </a:extLst>
              </p:cNvPr>
              <p:cNvSpPr txBox="1"/>
              <p:nvPr/>
            </p:nvSpPr>
            <p:spPr>
              <a:xfrm>
                <a:off x="8361486" y="1700833"/>
                <a:ext cx="2122944" cy="5275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35" name="テキスト ボックス 134">
                <a:extLst>
                  <a:ext uri="{FF2B5EF4-FFF2-40B4-BE49-F238E27FC236}">
                    <a16:creationId xmlns:a16="http://schemas.microsoft.com/office/drawing/2014/main" id="{62C92F20-A858-7841-9173-4172F7BC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86" y="1700833"/>
                <a:ext cx="2122944" cy="527580"/>
              </a:xfrm>
              <a:prstGeom prst="rect">
                <a:avLst/>
              </a:prstGeom>
              <a:blipFill>
                <a:blip r:embed="rId14"/>
                <a:stretch>
                  <a:fillRect t="-2273" r="-592" b="-113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A667DFF7-3569-C24F-A8FB-0636F171F0A5}"/>
              </a:ext>
            </a:extLst>
          </p:cNvPr>
          <p:cNvCxnSpPr>
            <a:cxnSpLocks/>
          </p:cNvCxnSpPr>
          <p:nvPr/>
        </p:nvCxnSpPr>
        <p:spPr>
          <a:xfrm>
            <a:off x="6960565" y="4767419"/>
            <a:ext cx="0" cy="411917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94F518D-0EC2-FA4B-B5F9-6A1DD85BBCE4}"/>
              </a:ext>
            </a:extLst>
          </p:cNvPr>
          <p:cNvCxnSpPr>
            <a:cxnSpLocks/>
          </p:cNvCxnSpPr>
          <p:nvPr/>
        </p:nvCxnSpPr>
        <p:spPr>
          <a:xfrm>
            <a:off x="8633943" y="6012902"/>
            <a:ext cx="0" cy="411917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2E559490-C751-BC45-84C5-BBB0810948C2}"/>
              </a:ext>
            </a:extLst>
          </p:cNvPr>
          <p:cNvCxnSpPr>
            <a:cxnSpLocks/>
          </p:cNvCxnSpPr>
          <p:nvPr/>
        </p:nvCxnSpPr>
        <p:spPr>
          <a:xfrm>
            <a:off x="6910185" y="2121305"/>
            <a:ext cx="58343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2AFD529E-51B3-1045-BC00-6523D1CB1772}"/>
              </a:ext>
            </a:extLst>
          </p:cNvPr>
          <p:cNvSpPr/>
          <p:nvPr/>
        </p:nvSpPr>
        <p:spPr>
          <a:xfrm>
            <a:off x="1883355" y="5394116"/>
            <a:ext cx="405993" cy="398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45D57B4-0331-BA4C-8B85-D0B60E2411C5}"/>
                  </a:ext>
                </a:extLst>
              </p:cNvPr>
              <p:cNvSpPr/>
              <p:nvPr/>
            </p:nvSpPr>
            <p:spPr>
              <a:xfrm>
                <a:off x="2215572" y="5997879"/>
                <a:ext cx="11071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重力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D45D57B4-0331-BA4C-8B85-D0B60E241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72" y="5997879"/>
                <a:ext cx="1107163" cy="400110"/>
              </a:xfrm>
              <a:prstGeom prst="rect">
                <a:avLst/>
              </a:prstGeom>
              <a:blipFill>
                <a:blip r:embed="rId15"/>
                <a:stretch>
                  <a:fillRect l="-5682" t="-9091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36ED6D17-4A63-3341-84ED-BAFE85533774}"/>
              </a:ext>
            </a:extLst>
          </p:cNvPr>
          <p:cNvCxnSpPr>
            <a:cxnSpLocks/>
          </p:cNvCxnSpPr>
          <p:nvPr/>
        </p:nvCxnSpPr>
        <p:spPr>
          <a:xfrm flipV="1">
            <a:off x="2073193" y="4926640"/>
            <a:ext cx="0" cy="464046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7174359-B016-AA42-93B2-0C77DB92E62C}"/>
                  </a:ext>
                </a:extLst>
              </p:cNvPr>
              <p:cNvSpPr/>
              <p:nvPr/>
            </p:nvSpPr>
            <p:spPr>
              <a:xfrm>
                <a:off x="2254518" y="5025496"/>
                <a:ext cx="18625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空気抵抗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𝐷𝑣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7174359-B016-AA42-93B2-0C77DB92E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518" y="5025496"/>
                <a:ext cx="1862561" cy="400110"/>
              </a:xfrm>
              <a:prstGeom prst="rect">
                <a:avLst/>
              </a:prstGeom>
              <a:blipFill>
                <a:blip r:embed="rId16"/>
                <a:stretch>
                  <a:fillRect l="-3401" t="-6061" r="-680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64426242-51DC-7841-8BF0-097CFC48578C}"/>
                  </a:ext>
                </a:extLst>
              </p:cNvPr>
              <p:cNvSpPr/>
              <p:nvPr/>
            </p:nvSpPr>
            <p:spPr>
              <a:xfrm>
                <a:off x="3193283" y="5539823"/>
                <a:ext cx="17022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/>
                  <a:t>落下速度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64426242-51DC-7841-8BF0-097CFC485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83" y="5539823"/>
                <a:ext cx="1702261" cy="400110"/>
              </a:xfrm>
              <a:prstGeom prst="rect">
                <a:avLst/>
              </a:prstGeom>
              <a:blipFill>
                <a:blip r:embed="rId17"/>
                <a:stretch>
                  <a:fillRect l="-3704" t="-9375" b="-28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04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2F289-DBF5-12D1-5597-E12F5851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/>
              <a:t>演習</a:t>
            </a:r>
            <a:r>
              <a:rPr kumimoji="1" lang="en-US" altLang="ja-JP" sz="4000" dirty="0"/>
              <a:t>1</a:t>
            </a:r>
            <a:r>
              <a:rPr kumimoji="1" lang="ja-JP" altLang="en-US" sz="4000"/>
              <a:t>：生化学反応系の微分方程式を書き下ろす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C8B255-B980-7E3E-C394-F1AE642C934D}"/>
              </a:ext>
            </a:extLst>
          </p:cNvPr>
          <p:cNvSpPr txBox="1"/>
          <p:nvPr/>
        </p:nvSpPr>
        <p:spPr>
          <a:xfrm>
            <a:off x="442196" y="3013501"/>
            <a:ext cx="791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上の化学反応式について、以下の問いに答えなさい。</a:t>
            </a:r>
            <a:endParaRPr kumimoji="1" lang="en-US" altLang="ja-JP" sz="2400" dirty="0">
              <a:solidFill>
                <a:srgbClr val="C0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C50B41-1625-2203-9CA9-372040564CB5}"/>
              </a:ext>
            </a:extLst>
          </p:cNvPr>
          <p:cNvSpPr txBox="1"/>
          <p:nvPr/>
        </p:nvSpPr>
        <p:spPr>
          <a:xfrm>
            <a:off x="442196" y="4271832"/>
            <a:ext cx="1146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2400"/>
              <a:t>と</a:t>
            </a:r>
            <a:r>
              <a:rPr kumimoji="1"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/>
              <a:t>について</a:t>
            </a:r>
            <a:r>
              <a:rPr kumimoji="1" lang="ja-JP" altLang="en-US" sz="2400"/>
              <a:t>反応速度式をそれぞれ書きなさい。どちらも質量作用の法則に従い、速度定数はそれぞれ</a:t>
            </a:r>
            <a:r>
              <a:rPr kumimoji="1"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400" dirty="0"/>
              <a:t>,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である。</a:t>
            </a:r>
            <a:endParaRPr kumimoji="1" lang="en-US" altLang="ja-JP" sz="2400" dirty="0"/>
          </a:p>
          <a:p>
            <a:pPr marL="457200" indent="-457200">
              <a:buFont typeface="+mj-lt"/>
              <a:buAutoNum type="arabicPeriod"/>
            </a:pPr>
            <a:endParaRPr lang="en-US" altLang="ja-JP" sz="2400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/>
              <a:t>単位時間あたりの</a:t>
            </a:r>
            <a:r>
              <a:rPr lang="en-US" altLang="ja-JP" sz="2400" dirty="0"/>
              <a:t>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ja-JP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dirty="0"/>
              <a:t> </a:t>
            </a:r>
            <a:r>
              <a:rPr lang="ja-JP" altLang="en-US" sz="2400"/>
              <a:t>の濃度の変化量について、常微分方程式を書きなさい。</a:t>
            </a:r>
            <a:endParaRPr lang="en-US" altLang="ja-JP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DE051F5-8CAB-4923-2F4B-62E2C0F2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22" y="1784393"/>
            <a:ext cx="4258707" cy="7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5239"/>
      </p:ext>
    </p:extLst>
  </p:cSld>
  <p:clrMapOvr>
    <a:masterClrMapping/>
  </p:clrMapOvr>
</p:sld>
</file>

<file path=ppt/theme/theme1.xml><?xml version="1.0" encoding="utf-8"?>
<a:theme xmlns:a="http://schemas.openxmlformats.org/drawingml/2006/main" name="YugiTal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lvetica Neue Light and ヒラギノ角ゴ ProN W3">
      <a:majorFont>
        <a:latin typeface="Helvetica Neue Light"/>
        <a:ea typeface="Hiragino Kaku Gothic ProN W3"/>
        <a:cs typeface=""/>
      </a:majorFont>
      <a:minorFont>
        <a:latin typeface="Helvetica Neue Light"/>
        <a:ea typeface="Hiragino Kaku Gothic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ugi_16_9_plain" id="{1F3CF8EB-25C5-DA4E-AEE9-BC00F17CDB6F}" vid="{E5031587-4EA9-CE4B-91BE-CEDC2564CC8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25206</TotalTime>
  <Words>2468</Words>
  <Application>Microsoft Macintosh PowerPoint</Application>
  <PresentationFormat>ワイド画面</PresentationFormat>
  <Paragraphs>313</Paragraphs>
  <Slides>23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3" baseType="lpstr">
      <vt:lpstr>Hiragino Kaku Gothic ProN W6</vt:lpstr>
      <vt:lpstr>游ゴシック</vt:lpstr>
      <vt:lpstr>Arial</vt:lpstr>
      <vt:lpstr>Calibri</vt:lpstr>
      <vt:lpstr>Cambria Math</vt:lpstr>
      <vt:lpstr>Courier New</vt:lpstr>
      <vt:lpstr>Helvetica Neue Light</vt:lpstr>
      <vt:lpstr>Helvetica Neue Thin</vt:lpstr>
      <vt:lpstr>Times New Roman</vt:lpstr>
      <vt:lpstr>YugiTalk</vt:lpstr>
      <vt:lpstr>常微分方程式と生化学反応系</vt:lpstr>
      <vt:lpstr>ねらい</vt:lpstr>
      <vt:lpstr>スライドやコードの置き場</vt:lpstr>
      <vt:lpstr>生命は細胞から成る。 細胞は化学反応から成る。</vt:lpstr>
      <vt:lpstr>反応速度論を用いて生化学反応系の挙動を数式に帰着する</vt:lpstr>
      <vt:lpstr>分子の時間変化量は微分方程式で書く</vt:lpstr>
      <vt:lpstr>微分方程式とはどういうものか、何に使うのか</vt:lpstr>
      <vt:lpstr>一見異なるシステムが 同じ形の常微分方程式で動いている</vt:lpstr>
      <vt:lpstr>演習1：生化学反応系の微分方程式を書き下ろす</vt:lpstr>
      <vt:lpstr>微分の定義と微分演算子の意味</vt:lpstr>
      <vt:lpstr>未知関数を求める：微分の定義に忠実な方法</vt:lpstr>
      <vt:lpstr>未知関数を求める：変数分離の方法（変数分離法）</vt:lpstr>
      <vt:lpstr>変数分離法はもう少し短く書ける</vt:lpstr>
      <vt:lpstr>演習3：生化学反応系の微分方程式を変数分離法で解く</vt:lpstr>
      <vt:lpstr>未知関数のグラフを描く：オイラー法</vt:lpstr>
      <vt:lpstr>オイラー法をpythonで実装する</vt:lpstr>
      <vt:lpstr>matplotlib で数値解をグラフ化する</vt:lpstr>
      <vt:lpstr>演習4：オイラー法で微分方程式の数値解を求める</vt:lpstr>
      <vt:lpstr>もっと精度のよい数値積分法</vt:lpstr>
      <vt:lpstr>scipy.integrate.solve_ivp: pythonの微分方程式ソルバー</vt:lpstr>
      <vt:lpstr>演習5: solve_ivp を用いた生化学反応系のシミュレーション</vt:lpstr>
      <vt:lpstr>演習5 (つづき)：空欄を埋めなさい</vt:lpstr>
      <vt:lpstr>まとめ：今日学んだこと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人類史スケールの 代謝制御システム考古学</dc:title>
  <dc:creator>柚木 克之</dc:creator>
  <cp:lastModifiedBy>Katsuyuki Yugi</cp:lastModifiedBy>
  <cp:revision>573</cp:revision>
  <cp:lastPrinted>2022-07-20T07:14:12Z</cp:lastPrinted>
  <dcterms:created xsi:type="dcterms:W3CDTF">2022-03-29T08:03:06Z</dcterms:created>
  <dcterms:modified xsi:type="dcterms:W3CDTF">2025-10-03T02:52:10Z</dcterms:modified>
</cp:coreProperties>
</file>